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5.xml" ContentType="application/vnd.openxmlformats-officedocument.drawingml.chart+xml"/>
  <Override PartName="/ppt/theme/themeOverride1.xml" ContentType="application/vnd.openxmlformats-officedocument.themeOverr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7"/>
  </p:notesMasterIdLst>
  <p:handoutMasterIdLst>
    <p:handoutMasterId r:id="rId78"/>
  </p:handoutMasterIdLst>
  <p:sldIdLst>
    <p:sldId id="256" r:id="rId5"/>
    <p:sldId id="261" r:id="rId6"/>
    <p:sldId id="262" r:id="rId7"/>
    <p:sldId id="345" r:id="rId8"/>
    <p:sldId id="346" r:id="rId9"/>
    <p:sldId id="338" r:id="rId10"/>
    <p:sldId id="339" r:id="rId11"/>
    <p:sldId id="340" r:id="rId12"/>
    <p:sldId id="341" r:id="rId13"/>
    <p:sldId id="342" r:id="rId14"/>
    <p:sldId id="266" r:id="rId15"/>
    <p:sldId id="267" r:id="rId16"/>
    <p:sldId id="268" r:id="rId17"/>
    <p:sldId id="269" r:id="rId18"/>
    <p:sldId id="270" r:id="rId19"/>
    <p:sldId id="271" r:id="rId20"/>
    <p:sldId id="272" r:id="rId21"/>
    <p:sldId id="273" r:id="rId22"/>
    <p:sldId id="274" r:id="rId23"/>
    <p:sldId id="363" r:id="rId24"/>
    <p:sldId id="275" r:id="rId25"/>
    <p:sldId id="276" r:id="rId26"/>
    <p:sldId id="277" r:id="rId27"/>
    <p:sldId id="278" r:id="rId28"/>
    <p:sldId id="281" r:id="rId29"/>
    <p:sldId id="282" r:id="rId30"/>
    <p:sldId id="283" r:id="rId31"/>
    <p:sldId id="348" r:id="rId32"/>
    <p:sldId id="347" r:id="rId33"/>
    <p:sldId id="288" r:id="rId34"/>
    <p:sldId id="284" r:id="rId35"/>
    <p:sldId id="285" r:id="rId36"/>
    <p:sldId id="350" r:id="rId37"/>
    <p:sldId id="289" r:id="rId38"/>
    <p:sldId id="290" r:id="rId39"/>
    <p:sldId id="293" r:id="rId40"/>
    <p:sldId id="291" r:id="rId41"/>
    <p:sldId id="294" r:id="rId42"/>
    <p:sldId id="295" r:id="rId43"/>
    <p:sldId id="349" r:id="rId44"/>
    <p:sldId id="305" r:id="rId45"/>
    <p:sldId id="307" r:id="rId46"/>
    <p:sldId id="308" r:id="rId47"/>
    <p:sldId id="309" r:id="rId48"/>
    <p:sldId id="310" r:id="rId49"/>
    <p:sldId id="312" r:id="rId50"/>
    <p:sldId id="352" r:id="rId51"/>
    <p:sldId id="313" r:id="rId52"/>
    <p:sldId id="314" r:id="rId53"/>
    <p:sldId id="354" r:id="rId54"/>
    <p:sldId id="355" r:id="rId55"/>
    <p:sldId id="315" r:id="rId56"/>
    <p:sldId id="353" r:id="rId57"/>
    <p:sldId id="351" r:id="rId58"/>
    <p:sldId id="357" r:id="rId59"/>
    <p:sldId id="358" r:id="rId60"/>
    <p:sldId id="359" r:id="rId61"/>
    <p:sldId id="360" r:id="rId62"/>
    <p:sldId id="361" r:id="rId63"/>
    <p:sldId id="362" r:id="rId64"/>
    <p:sldId id="321" r:id="rId65"/>
    <p:sldId id="323" r:id="rId66"/>
    <p:sldId id="364" r:id="rId67"/>
    <p:sldId id="365" r:id="rId68"/>
    <p:sldId id="330" r:id="rId69"/>
    <p:sldId id="331" r:id="rId70"/>
    <p:sldId id="332" r:id="rId71"/>
    <p:sldId id="333" r:id="rId72"/>
    <p:sldId id="366" r:id="rId73"/>
    <p:sldId id="334" r:id="rId74"/>
    <p:sldId id="336" r:id="rId75"/>
    <p:sldId id="337" r:id="rId76"/>
  </p:sldIdLst>
  <p:sldSz cx="9144000" cy="514826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2">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627" autoAdjust="0"/>
  </p:normalViewPr>
  <p:slideViewPr>
    <p:cSldViewPr>
      <p:cViewPr varScale="1">
        <p:scale>
          <a:sx n="124" d="100"/>
          <a:sy n="124" d="100"/>
        </p:scale>
        <p:origin x="618" y="94"/>
      </p:cViewPr>
      <p:guideLst>
        <p:guide orient="horz" pos="1622"/>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7" d="100"/>
          <a:sy n="57" d="100"/>
        </p:scale>
        <p:origin x="-2538" y="-7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2" Type="http://schemas.openxmlformats.org/officeDocument/2006/relationships/oleObject" Target="../embeddings/oleObject3.bin"/><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cat>
            <c:numRef>
              <c:f>Sheet1!$A$2:$A$11</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Sheet1!$B$2:$B$11</c:f>
              <c:numCache>
                <c:formatCode>General</c:formatCode>
                <c:ptCount val="10"/>
                <c:pt idx="0">
                  <c:v>1115</c:v>
                </c:pt>
                <c:pt idx="1">
                  <c:v>1172</c:v>
                </c:pt>
                <c:pt idx="2">
                  <c:v>1201</c:v>
                </c:pt>
                <c:pt idx="3">
                  <c:v>1215</c:v>
                </c:pt>
                <c:pt idx="4">
                  <c:v>1253</c:v>
                </c:pt>
                <c:pt idx="5">
                  <c:v>1310</c:v>
                </c:pt>
                <c:pt idx="6">
                  <c:v>1329</c:v>
                </c:pt>
                <c:pt idx="7">
                  <c:v>1386</c:v>
                </c:pt>
                <c:pt idx="8">
                  <c:v>1411</c:v>
                </c:pt>
                <c:pt idx="9">
                  <c:v>1444</c:v>
                </c:pt>
              </c:numCache>
            </c:numRef>
          </c:val>
          <c:extLst xmlns:c16r2="http://schemas.microsoft.com/office/drawing/2015/06/chart">
            <c:ext xmlns:c16="http://schemas.microsoft.com/office/drawing/2014/chart" uri="{C3380CC4-5D6E-409C-BE32-E72D297353CC}">
              <c16:uniqueId val="{00000000-B8E8-4DB8-B2A9-6E13718202DC}"/>
            </c:ext>
          </c:extLst>
        </c:ser>
        <c:dLbls>
          <c:showLegendKey val="0"/>
          <c:showVal val="0"/>
          <c:showCatName val="0"/>
          <c:showSerName val="0"/>
          <c:showPercent val="0"/>
          <c:showBubbleSize val="0"/>
        </c:dLbls>
        <c:gapWidth val="150"/>
        <c:overlap val="100"/>
        <c:axId val="-766711360"/>
        <c:axId val="-766715168"/>
      </c:barChart>
      <c:catAx>
        <c:axId val="-766711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66715168"/>
        <c:crosses val="autoZero"/>
        <c:auto val="1"/>
        <c:lblAlgn val="ctr"/>
        <c:lblOffset val="100"/>
        <c:noMultiLvlLbl val="0"/>
      </c:catAx>
      <c:valAx>
        <c:axId val="-7667151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6671136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350801906008906E-2"/>
          <c:y val="5.4284947131675698E-2"/>
          <c:w val="0.8867580139220903"/>
          <c:h val="0.76196764896826419"/>
        </c:manualLayout>
      </c:layout>
      <c:barChart>
        <c:barDir val="col"/>
        <c:grouping val="clustered"/>
        <c:varyColors val="0"/>
        <c:ser>
          <c:idx val="0"/>
          <c:order val="0"/>
          <c:tx>
            <c:strRef>
              <c:f>Sheet1!$B$1</c:f>
              <c:strCache>
                <c:ptCount val="1"/>
                <c:pt idx="0">
                  <c:v>Calls for Service</c:v>
                </c:pt>
              </c:strCache>
            </c:strRef>
          </c:tx>
          <c:spPr>
            <a:solidFill>
              <a:schemeClr val="accent6"/>
            </a:solidFill>
            <a:ln>
              <a:noFill/>
            </a:ln>
            <a:effectLst/>
          </c:spPr>
          <c:invertIfNegative val="0"/>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pt idx="0">
                  <c:v>1210</c:v>
                </c:pt>
                <c:pt idx="1">
                  <c:v>1329</c:v>
                </c:pt>
                <c:pt idx="2">
                  <c:v>1486</c:v>
                </c:pt>
                <c:pt idx="3">
                  <c:v>1611</c:v>
                </c:pt>
                <c:pt idx="4">
                  <c:v>1844</c:v>
                </c:pt>
              </c:numCache>
            </c:numRef>
          </c:val>
          <c:extLst xmlns:c16r2="http://schemas.microsoft.com/office/drawing/2015/06/chart">
            <c:ext xmlns:c16="http://schemas.microsoft.com/office/drawing/2014/chart" uri="{C3380CC4-5D6E-409C-BE32-E72D297353CC}">
              <c16:uniqueId val="{00000000-B8E8-4DB8-B2A9-6E13718202DC}"/>
            </c:ext>
          </c:extLst>
        </c:ser>
        <c:ser>
          <c:idx val="1"/>
          <c:order val="1"/>
          <c:tx>
            <c:strRef>
              <c:f>Sheet1!$C$1</c:f>
              <c:strCache>
                <c:ptCount val="1"/>
                <c:pt idx="0">
                  <c:v>Unit Responses</c:v>
                </c:pt>
              </c:strCache>
            </c:strRef>
          </c:tx>
          <c:spPr>
            <a:solidFill>
              <a:schemeClr val="accent5"/>
            </a:solidFill>
            <a:ln>
              <a:noFill/>
            </a:ln>
            <a:effectLst/>
          </c:spPr>
          <c:invertIfNegative val="0"/>
          <c:cat>
            <c:numRef>
              <c:f>Sheet1!$A$2:$A$6</c:f>
              <c:numCache>
                <c:formatCode>General</c:formatCode>
                <c:ptCount val="5"/>
                <c:pt idx="0">
                  <c:v>2013</c:v>
                </c:pt>
                <c:pt idx="1">
                  <c:v>2014</c:v>
                </c:pt>
                <c:pt idx="2">
                  <c:v>2015</c:v>
                </c:pt>
                <c:pt idx="3">
                  <c:v>2016</c:v>
                </c:pt>
                <c:pt idx="4">
                  <c:v>2017</c:v>
                </c:pt>
              </c:numCache>
            </c:numRef>
          </c:cat>
          <c:val>
            <c:numRef>
              <c:f>Sheet1!$C$2:$C$6</c:f>
              <c:numCache>
                <c:formatCode>General</c:formatCode>
                <c:ptCount val="5"/>
                <c:pt idx="0">
                  <c:v>2903</c:v>
                </c:pt>
                <c:pt idx="1">
                  <c:v>3018</c:v>
                </c:pt>
                <c:pt idx="2">
                  <c:v>3127</c:v>
                </c:pt>
                <c:pt idx="3">
                  <c:v>3352</c:v>
                </c:pt>
                <c:pt idx="4">
                  <c:v>3568</c:v>
                </c:pt>
              </c:numCache>
            </c:numRef>
          </c:val>
          <c:extLst xmlns:c16r2="http://schemas.microsoft.com/office/drawing/2015/06/chart">
            <c:ext xmlns:c16="http://schemas.microsoft.com/office/drawing/2014/chart" uri="{C3380CC4-5D6E-409C-BE32-E72D297353CC}">
              <c16:uniqueId val="{00000000-A29F-4F39-895D-9BD350740939}"/>
            </c:ext>
          </c:extLst>
        </c:ser>
        <c:dLbls>
          <c:showLegendKey val="0"/>
          <c:showVal val="0"/>
          <c:showCatName val="0"/>
          <c:showSerName val="0"/>
          <c:showPercent val="0"/>
          <c:showBubbleSize val="0"/>
        </c:dLbls>
        <c:gapWidth val="150"/>
        <c:axId val="-766720064"/>
        <c:axId val="-766719520"/>
      </c:barChart>
      <c:catAx>
        <c:axId val="-766720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66719520"/>
        <c:crosses val="autoZero"/>
        <c:auto val="1"/>
        <c:lblAlgn val="ctr"/>
        <c:lblOffset val="100"/>
        <c:noMultiLvlLbl val="0"/>
      </c:catAx>
      <c:valAx>
        <c:axId val="-7667195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66720064"/>
        <c:crosses val="autoZero"/>
        <c:crossBetween val="between"/>
      </c:valAx>
      <c:spPr>
        <a:noFill/>
        <a:ln>
          <a:noFill/>
        </a:ln>
        <a:effectLst/>
      </c:spPr>
    </c:plotArea>
    <c:legend>
      <c:legendPos val="b"/>
      <c:layout>
        <c:manualLayout>
          <c:xMode val="edge"/>
          <c:yMode val="edge"/>
          <c:x val="0.27968128757869742"/>
          <c:y val="0.92402044475430956"/>
          <c:w val="0.40225483073569335"/>
          <c:h val="7.5979555245690403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dk1">
                    <a:lumMod val="50000"/>
                    <a:lumOff val="50000"/>
                  </a:schemeClr>
                </a:solidFill>
                <a:latin typeface="+mn-lt"/>
                <a:ea typeface="+mn-ea"/>
                <a:cs typeface="+mn-cs"/>
              </a:defRPr>
            </a:pPr>
            <a:r>
              <a:rPr lang="en-US"/>
              <a:t>Rate of Change 2006 - 2017</a:t>
            </a:r>
          </a:p>
        </c:rich>
      </c:tx>
      <c:overlay val="0"/>
      <c:spPr>
        <a:noFill/>
        <a:ln>
          <a:noFill/>
        </a:ln>
        <a:effectLst/>
      </c:spPr>
      <c:txPr>
        <a:bodyPr rot="0" spcFirstLastPara="1" vertOverflow="ellipsis" vert="horz" wrap="square" anchor="ctr" anchorCtr="1"/>
        <a:lstStyle/>
        <a:p>
          <a:pPr>
            <a:defRPr sz="1862" b="0" i="0" u="none" strike="noStrike" kern="1200" cap="none" spc="20" baseline="0">
              <a:solidFill>
                <a:schemeClr val="dk1">
                  <a:lumMod val="50000"/>
                  <a:lumOff val="50000"/>
                </a:schemeClr>
              </a:solidFill>
              <a:latin typeface="+mn-lt"/>
              <a:ea typeface="+mn-ea"/>
              <a:cs typeface="+mn-cs"/>
            </a:defRPr>
          </a:pPr>
          <a:endParaRPr lang="en-US"/>
        </a:p>
      </c:txPr>
    </c:title>
    <c:autoTitleDeleted val="0"/>
    <c:plotArea>
      <c:layout/>
      <c:lineChart>
        <c:grouping val="standard"/>
        <c:varyColors val="0"/>
        <c:ser>
          <c:idx val="0"/>
          <c:order val="0"/>
          <c:tx>
            <c:strRef>
              <c:f>Sheet1!$A$2</c:f>
              <c:strCache>
                <c:ptCount val="1"/>
                <c:pt idx="0">
                  <c:v>Firefighters</c:v>
                </c:pt>
              </c:strCache>
            </c:strRef>
          </c:tx>
          <c:spPr>
            <a:ln w="22225" cap="rnd" cmpd="sng" algn="ctr">
              <a:solidFill>
                <a:schemeClr val="accent1"/>
              </a:solidFill>
              <a:round/>
            </a:ln>
            <a:effectLst/>
          </c:spPr>
          <c:marker>
            <c:symbol val="none"/>
          </c:marker>
          <c:cat>
            <c:strRef>
              <c:f>Sheet1!$B$1:$M$1</c:f>
              <c:strCache>
                <c:ptCount val="12"/>
                <c:pt idx="0">
                  <c:v>2006</c:v>
                </c:pt>
                <c:pt idx="1">
                  <c:v>2007</c:v>
                </c:pt>
                <c:pt idx="2">
                  <c:v>2008</c:v>
                </c:pt>
                <c:pt idx="3">
                  <c:v>2009</c:v>
                </c:pt>
                <c:pt idx="4">
                  <c:v>2010</c:v>
                </c:pt>
                <c:pt idx="5">
                  <c:v>2011</c:v>
                </c:pt>
                <c:pt idx="6">
                  <c:v>2012</c:v>
                </c:pt>
                <c:pt idx="7">
                  <c:v>2013</c:v>
                </c:pt>
                <c:pt idx="8">
                  <c:v>2014</c:v>
                </c:pt>
                <c:pt idx="9">
                  <c:v>2015</c:v>
                </c:pt>
                <c:pt idx="10">
                  <c:v>2016</c:v>
                </c:pt>
                <c:pt idx="11">
                  <c:v>2017</c:v>
                </c:pt>
              </c:strCache>
            </c:strRef>
          </c:cat>
          <c:val>
            <c:numRef>
              <c:f>Sheet1!$B$2:$M$2</c:f>
              <c:numCache>
                <c:formatCode>General</c:formatCode>
                <c:ptCount val="12"/>
                <c:pt idx="0">
                  <c:v>0</c:v>
                </c:pt>
                <c:pt idx="1">
                  <c:v>-0.71</c:v>
                </c:pt>
                <c:pt idx="2">
                  <c:v>-0.71</c:v>
                </c:pt>
                <c:pt idx="3">
                  <c:v>-0.71</c:v>
                </c:pt>
                <c:pt idx="4">
                  <c:v>-7.0000000000000007E-2</c:v>
                </c:pt>
                <c:pt idx="5">
                  <c:v>-1.42</c:v>
                </c:pt>
                <c:pt idx="6">
                  <c:v>0.39</c:v>
                </c:pt>
                <c:pt idx="7">
                  <c:v>0.74</c:v>
                </c:pt>
                <c:pt idx="8">
                  <c:v>0.74</c:v>
                </c:pt>
                <c:pt idx="9">
                  <c:v>0.74</c:v>
                </c:pt>
                <c:pt idx="10">
                  <c:v>0.74</c:v>
                </c:pt>
                <c:pt idx="11">
                  <c:v>2.86</c:v>
                </c:pt>
              </c:numCache>
            </c:numRef>
          </c:val>
          <c:smooth val="0"/>
          <c:extLst xmlns:c16r2="http://schemas.microsoft.com/office/drawing/2015/06/chart">
            <c:ext xmlns:c16="http://schemas.microsoft.com/office/drawing/2014/chart" uri="{C3380CC4-5D6E-409C-BE32-E72D297353CC}">
              <c16:uniqueId val="{00000000-8502-4020-9EE9-E0FD74D3EFEA}"/>
            </c:ext>
          </c:extLst>
        </c:ser>
        <c:ser>
          <c:idx val="1"/>
          <c:order val="1"/>
          <c:tx>
            <c:strRef>
              <c:f>Sheet1!$A$3</c:f>
              <c:strCache>
                <c:ptCount val="1"/>
                <c:pt idx="0">
                  <c:v>Calls for Service</c:v>
                </c:pt>
              </c:strCache>
            </c:strRef>
          </c:tx>
          <c:spPr>
            <a:ln w="22225" cap="rnd" cmpd="sng" algn="ctr">
              <a:solidFill>
                <a:schemeClr val="accent2"/>
              </a:solidFill>
              <a:round/>
            </a:ln>
            <a:effectLst/>
          </c:spPr>
          <c:marker>
            <c:symbol val="none"/>
          </c:marker>
          <c:cat>
            <c:strRef>
              <c:f>Sheet1!$B$1:$M$1</c:f>
              <c:strCache>
                <c:ptCount val="12"/>
                <c:pt idx="0">
                  <c:v>2006</c:v>
                </c:pt>
                <c:pt idx="1">
                  <c:v>2007</c:v>
                </c:pt>
                <c:pt idx="2">
                  <c:v>2008</c:v>
                </c:pt>
                <c:pt idx="3">
                  <c:v>2009</c:v>
                </c:pt>
                <c:pt idx="4">
                  <c:v>2010</c:v>
                </c:pt>
                <c:pt idx="5">
                  <c:v>2011</c:v>
                </c:pt>
                <c:pt idx="6">
                  <c:v>2012</c:v>
                </c:pt>
                <c:pt idx="7">
                  <c:v>2013</c:v>
                </c:pt>
                <c:pt idx="8">
                  <c:v>2014</c:v>
                </c:pt>
                <c:pt idx="9">
                  <c:v>2015</c:v>
                </c:pt>
                <c:pt idx="10">
                  <c:v>2016</c:v>
                </c:pt>
                <c:pt idx="11">
                  <c:v>2017</c:v>
                </c:pt>
              </c:strCache>
            </c:strRef>
          </c:cat>
          <c:val>
            <c:numRef>
              <c:f>Sheet1!$B$3:$M$3</c:f>
              <c:numCache>
                <c:formatCode>General</c:formatCode>
                <c:ptCount val="12"/>
                <c:pt idx="0">
                  <c:v>0</c:v>
                </c:pt>
                <c:pt idx="1">
                  <c:v>3.88</c:v>
                </c:pt>
                <c:pt idx="2">
                  <c:v>6.76</c:v>
                </c:pt>
                <c:pt idx="3">
                  <c:v>6.31</c:v>
                </c:pt>
                <c:pt idx="4">
                  <c:v>6.64</c:v>
                </c:pt>
                <c:pt idx="5">
                  <c:v>12.6</c:v>
                </c:pt>
                <c:pt idx="6">
                  <c:v>14.56</c:v>
                </c:pt>
                <c:pt idx="7">
                  <c:v>14.51</c:v>
                </c:pt>
                <c:pt idx="8">
                  <c:v>22.03</c:v>
                </c:pt>
                <c:pt idx="9">
                  <c:v>26.03</c:v>
                </c:pt>
                <c:pt idx="10">
                  <c:v>25.65</c:v>
                </c:pt>
                <c:pt idx="11">
                  <c:v>28.07</c:v>
                </c:pt>
              </c:numCache>
            </c:numRef>
          </c:val>
          <c:smooth val="0"/>
          <c:extLst xmlns:c16r2="http://schemas.microsoft.com/office/drawing/2015/06/chart">
            <c:ext xmlns:c16="http://schemas.microsoft.com/office/drawing/2014/chart" uri="{C3380CC4-5D6E-409C-BE32-E72D297353CC}">
              <c16:uniqueId val="{00000001-8502-4020-9EE9-E0FD74D3EFEA}"/>
            </c:ext>
          </c:extLst>
        </c:ser>
        <c:ser>
          <c:idx val="2"/>
          <c:order val="2"/>
          <c:tx>
            <c:strRef>
              <c:f>Sheet1!$A$4</c:f>
              <c:strCache>
                <c:ptCount val="1"/>
                <c:pt idx="0">
                  <c:v>Population</c:v>
                </c:pt>
              </c:strCache>
            </c:strRef>
          </c:tx>
          <c:spPr>
            <a:ln w="22225" cap="rnd" cmpd="sng" algn="ctr">
              <a:solidFill>
                <a:schemeClr val="accent3"/>
              </a:solidFill>
              <a:round/>
            </a:ln>
            <a:effectLst/>
          </c:spPr>
          <c:marker>
            <c:symbol val="none"/>
          </c:marker>
          <c:cat>
            <c:strRef>
              <c:f>Sheet1!$B$1:$M$1</c:f>
              <c:strCache>
                <c:ptCount val="12"/>
                <c:pt idx="0">
                  <c:v>2006</c:v>
                </c:pt>
                <c:pt idx="1">
                  <c:v>2007</c:v>
                </c:pt>
                <c:pt idx="2">
                  <c:v>2008</c:v>
                </c:pt>
                <c:pt idx="3">
                  <c:v>2009</c:v>
                </c:pt>
                <c:pt idx="4">
                  <c:v>2010</c:v>
                </c:pt>
                <c:pt idx="5">
                  <c:v>2011</c:v>
                </c:pt>
                <c:pt idx="6">
                  <c:v>2012</c:v>
                </c:pt>
                <c:pt idx="7">
                  <c:v>2013</c:v>
                </c:pt>
                <c:pt idx="8">
                  <c:v>2014</c:v>
                </c:pt>
                <c:pt idx="9">
                  <c:v>2015</c:v>
                </c:pt>
                <c:pt idx="10">
                  <c:v>2016</c:v>
                </c:pt>
                <c:pt idx="11">
                  <c:v>2017</c:v>
                </c:pt>
              </c:strCache>
            </c:strRef>
          </c:cat>
          <c:val>
            <c:numRef>
              <c:f>Sheet1!$B$4:$M$4</c:f>
              <c:numCache>
                <c:formatCode>General</c:formatCode>
                <c:ptCount val="12"/>
                <c:pt idx="0">
                  <c:v>0</c:v>
                </c:pt>
                <c:pt idx="1">
                  <c:v>1.22</c:v>
                </c:pt>
                <c:pt idx="2">
                  <c:v>2.42</c:v>
                </c:pt>
                <c:pt idx="3">
                  <c:v>3.61</c:v>
                </c:pt>
                <c:pt idx="4">
                  <c:v>5.57</c:v>
                </c:pt>
                <c:pt idx="5">
                  <c:v>6.72</c:v>
                </c:pt>
                <c:pt idx="6">
                  <c:v>8.24</c:v>
                </c:pt>
                <c:pt idx="7">
                  <c:v>9.36</c:v>
                </c:pt>
                <c:pt idx="8">
                  <c:v>10.47</c:v>
                </c:pt>
                <c:pt idx="9">
                  <c:v>12.3</c:v>
                </c:pt>
                <c:pt idx="10">
                  <c:v>13.38</c:v>
                </c:pt>
                <c:pt idx="11">
                  <c:v>15.16</c:v>
                </c:pt>
              </c:numCache>
            </c:numRef>
          </c:val>
          <c:smooth val="0"/>
          <c:extLst xmlns:c16r2="http://schemas.microsoft.com/office/drawing/2015/06/chart">
            <c:ext xmlns:c16="http://schemas.microsoft.com/office/drawing/2014/chart" uri="{C3380CC4-5D6E-409C-BE32-E72D297353CC}">
              <c16:uniqueId val="{00000002-8502-4020-9EE9-E0FD74D3EFEA}"/>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766709184"/>
        <c:axId val="-766715712"/>
      </c:lineChart>
      <c:catAx>
        <c:axId val="-766709184"/>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3660000" spcFirstLastPara="1" vertOverflow="ellipsis"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n-US"/>
          </a:p>
        </c:txPr>
        <c:crossAx val="-766715712"/>
        <c:crosses val="autoZero"/>
        <c:auto val="1"/>
        <c:lblAlgn val="ctr"/>
        <c:lblOffset val="100"/>
        <c:noMultiLvlLbl val="0"/>
      </c:catAx>
      <c:valAx>
        <c:axId val="-76671571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n-US"/>
          </a:p>
        </c:txPr>
        <c:crossAx val="-766709184"/>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Fire</c:v>
                </c:pt>
              </c:strCache>
            </c:strRef>
          </c:tx>
          <c:spPr>
            <a:solidFill>
              <a:srgbClr val="FF0000"/>
            </a:solidFill>
            <a:ln>
              <a:noFill/>
            </a:ln>
            <a:effectLst/>
          </c:spPr>
          <c:invertIfNegative val="0"/>
          <c:cat>
            <c:numRef>
              <c:f>Sheet1!$A$2:$A$11</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Sheet1!$B$2:$B$11</c:f>
              <c:numCache>
                <c:formatCode>General</c:formatCode>
                <c:ptCount val="10"/>
                <c:pt idx="0">
                  <c:v>115</c:v>
                </c:pt>
                <c:pt idx="1">
                  <c:v>172</c:v>
                </c:pt>
                <c:pt idx="2">
                  <c:v>201</c:v>
                </c:pt>
                <c:pt idx="3">
                  <c:v>215</c:v>
                </c:pt>
                <c:pt idx="4">
                  <c:v>253</c:v>
                </c:pt>
                <c:pt idx="5">
                  <c:v>310</c:v>
                </c:pt>
                <c:pt idx="6">
                  <c:v>329</c:v>
                </c:pt>
                <c:pt idx="7">
                  <c:v>386</c:v>
                </c:pt>
                <c:pt idx="8">
                  <c:v>400</c:v>
                </c:pt>
                <c:pt idx="9">
                  <c:v>400</c:v>
                </c:pt>
              </c:numCache>
            </c:numRef>
          </c:val>
          <c:extLst xmlns:c16r2="http://schemas.microsoft.com/office/drawing/2015/06/chart">
            <c:ext xmlns:c16="http://schemas.microsoft.com/office/drawing/2014/chart" uri="{C3380CC4-5D6E-409C-BE32-E72D297353CC}">
              <c16:uniqueId val="{00000000-B8E8-4DB8-B2A9-6E13718202DC}"/>
            </c:ext>
          </c:extLst>
        </c:ser>
        <c:ser>
          <c:idx val="1"/>
          <c:order val="1"/>
          <c:tx>
            <c:strRef>
              <c:f>Sheet1!$C$1</c:f>
              <c:strCache>
                <c:ptCount val="1"/>
                <c:pt idx="0">
                  <c:v>EMS</c:v>
                </c:pt>
              </c:strCache>
            </c:strRef>
          </c:tx>
          <c:spPr>
            <a:solidFill>
              <a:schemeClr val="accent3">
                <a:lumMod val="60000"/>
                <a:lumOff val="40000"/>
              </a:schemeClr>
            </a:solidFill>
            <a:ln>
              <a:noFill/>
            </a:ln>
            <a:effectLst/>
          </c:spPr>
          <c:invertIfNegative val="0"/>
          <c:cat>
            <c:numRef>
              <c:f>Sheet1!$A$2:$A$11</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Sheet1!$C$2:$C$11</c:f>
              <c:numCache>
                <c:formatCode>General</c:formatCode>
                <c:ptCount val="10"/>
                <c:pt idx="0">
                  <c:v>1000</c:v>
                </c:pt>
                <c:pt idx="1">
                  <c:v>1010</c:v>
                </c:pt>
                <c:pt idx="2">
                  <c:v>1016</c:v>
                </c:pt>
                <c:pt idx="3">
                  <c:v>1122</c:v>
                </c:pt>
                <c:pt idx="4">
                  <c:v>1190</c:v>
                </c:pt>
                <c:pt idx="5">
                  <c:v>1250</c:v>
                </c:pt>
                <c:pt idx="6">
                  <c:v>1279</c:v>
                </c:pt>
                <c:pt idx="7">
                  <c:v>1302</c:v>
                </c:pt>
                <c:pt idx="8">
                  <c:v>1320</c:v>
                </c:pt>
                <c:pt idx="9">
                  <c:v>1355</c:v>
                </c:pt>
              </c:numCache>
            </c:numRef>
          </c:val>
          <c:extLst xmlns:c16r2="http://schemas.microsoft.com/office/drawing/2015/06/chart">
            <c:ext xmlns:c16="http://schemas.microsoft.com/office/drawing/2014/chart" uri="{C3380CC4-5D6E-409C-BE32-E72D297353CC}">
              <c16:uniqueId val="{00000000-486E-4141-9252-044F74609966}"/>
            </c:ext>
          </c:extLst>
        </c:ser>
        <c:dLbls>
          <c:showLegendKey val="0"/>
          <c:showVal val="0"/>
          <c:showCatName val="0"/>
          <c:showSerName val="0"/>
          <c:showPercent val="0"/>
          <c:showBubbleSize val="0"/>
        </c:dLbls>
        <c:gapWidth val="150"/>
        <c:overlap val="100"/>
        <c:axId val="-766711904"/>
        <c:axId val="-766714624"/>
      </c:barChart>
      <c:catAx>
        <c:axId val="-766711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66714624"/>
        <c:crosses val="autoZero"/>
        <c:auto val="1"/>
        <c:lblAlgn val="ctr"/>
        <c:lblOffset val="100"/>
        <c:noMultiLvlLbl val="0"/>
      </c:catAx>
      <c:valAx>
        <c:axId val="-7667146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6671190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Premium Paid</a:t>
            </a:r>
            <a:r>
              <a:rPr lang="en-US" baseline="0"/>
              <a:t> per ISO Rating</a:t>
            </a:r>
            <a:endParaRPr lang="en-US"/>
          </a:p>
        </c:rich>
      </c:tx>
      <c:overlay val="0"/>
    </c:title>
    <c:autoTitleDeleted val="0"/>
    <c:plotArea>
      <c:layout/>
      <c:barChart>
        <c:barDir val="col"/>
        <c:grouping val="clustered"/>
        <c:varyColors val="0"/>
        <c:dLbls>
          <c:showLegendKey val="0"/>
          <c:showVal val="0"/>
          <c:showCatName val="0"/>
          <c:showSerName val="0"/>
          <c:showPercent val="0"/>
          <c:showBubbleSize val="0"/>
        </c:dLbls>
        <c:gapWidth val="150"/>
        <c:axId val="-766712992"/>
        <c:axId val="-766710816"/>
      </c:barChart>
      <c:catAx>
        <c:axId val="-766712992"/>
        <c:scaling>
          <c:orientation val="minMax"/>
        </c:scaling>
        <c:delete val="0"/>
        <c:axPos val="b"/>
        <c:title>
          <c:tx>
            <c:rich>
              <a:bodyPr/>
              <a:lstStyle/>
              <a:p>
                <a:pPr>
                  <a:defRPr/>
                </a:pPr>
                <a:r>
                  <a:rPr lang="en-US" dirty="0"/>
                  <a:t>Public</a:t>
                </a:r>
                <a:r>
                  <a:rPr lang="en-US" baseline="0" dirty="0"/>
                  <a:t> Protection Classification (</a:t>
                </a:r>
                <a:r>
                  <a:rPr lang="en-US" dirty="0"/>
                  <a:t>ISO Rating)</a:t>
                </a:r>
              </a:p>
            </c:rich>
          </c:tx>
          <c:overlay val="0"/>
        </c:title>
        <c:majorTickMark val="out"/>
        <c:minorTickMark val="none"/>
        <c:tickLblPos val="nextTo"/>
        <c:crossAx val="-766710816"/>
        <c:crosses val="autoZero"/>
        <c:auto val="1"/>
        <c:lblAlgn val="ctr"/>
        <c:lblOffset val="100"/>
        <c:noMultiLvlLbl val="0"/>
      </c:catAx>
      <c:valAx>
        <c:axId val="-766710816"/>
        <c:scaling>
          <c:orientation val="minMax"/>
          <c:max val="1"/>
        </c:scaling>
        <c:delete val="0"/>
        <c:axPos val="l"/>
        <c:majorGridlines/>
        <c:numFmt formatCode="&quot;$&quot;#,##0.00" sourceLinked="1"/>
        <c:majorTickMark val="out"/>
        <c:minorTickMark val="none"/>
        <c:tickLblPos val="nextTo"/>
        <c:crossAx val="-766712992"/>
        <c:crosses val="autoZero"/>
        <c:crossBetween val="between"/>
      </c:valAx>
    </c:plotArea>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cap="none" spc="20" baseline="0">
                <a:solidFill>
                  <a:schemeClr val="dk1">
                    <a:lumMod val="50000"/>
                    <a:lumOff val="50000"/>
                  </a:schemeClr>
                </a:solidFill>
                <a:latin typeface="+mn-lt"/>
                <a:ea typeface="+mn-ea"/>
                <a:cs typeface="+mn-cs"/>
              </a:defRPr>
            </a:pPr>
            <a:r>
              <a:rPr lang="en-US" sz="2000" dirty="0">
                <a:solidFill>
                  <a:srgbClr val="C00000"/>
                </a:solidFill>
              </a:rPr>
              <a:t>Insurance Rates by ISO Class for Two Single Family Homes</a:t>
            </a:r>
          </a:p>
          <a:p>
            <a:pPr>
              <a:defRPr/>
            </a:pPr>
            <a:r>
              <a:rPr lang="en-US" sz="2000" dirty="0">
                <a:solidFill>
                  <a:srgbClr val="C00000"/>
                </a:solidFill>
              </a:rPr>
              <a:t>$100,000 and $250,000</a:t>
            </a:r>
          </a:p>
        </c:rich>
      </c:tx>
      <c:layout>
        <c:manualLayout>
          <c:xMode val="edge"/>
          <c:yMode val="edge"/>
          <c:x val="0.24485878585565157"/>
          <c:y val="8.8095053140778937E-2"/>
        </c:manualLayout>
      </c:layout>
      <c:overlay val="0"/>
      <c:spPr>
        <a:noFill/>
        <a:ln>
          <a:noFill/>
        </a:ln>
        <a:effectLst/>
      </c:spPr>
      <c:txPr>
        <a:bodyPr rot="0" spcFirstLastPara="1" vertOverflow="ellipsis" vert="horz" wrap="square" anchor="ctr" anchorCtr="1"/>
        <a:lstStyle/>
        <a:p>
          <a:pPr>
            <a:defRPr sz="1680" b="0" i="0" u="none" strike="noStrike" kern="1200" cap="none" spc="20" baseline="0">
              <a:solidFill>
                <a:schemeClr val="dk1">
                  <a:lumMod val="50000"/>
                  <a:lumOff val="50000"/>
                </a:schemeClr>
              </a:solidFill>
              <a:latin typeface="+mn-lt"/>
              <a:ea typeface="+mn-ea"/>
              <a:cs typeface="+mn-cs"/>
            </a:defRPr>
          </a:pPr>
          <a:endParaRPr lang="en-US"/>
        </a:p>
      </c:txPr>
    </c:title>
    <c:autoTitleDeleted val="0"/>
    <c:plotArea>
      <c:layout/>
      <c:lineChart>
        <c:grouping val="standard"/>
        <c:varyColors val="0"/>
        <c:ser>
          <c:idx val="0"/>
          <c:order val="0"/>
          <c:tx>
            <c:strRef>
              <c:f>Sheet1!$A$4</c:f>
              <c:strCache>
                <c:ptCount val="1"/>
                <c:pt idx="0">
                  <c:v>$100,000</c:v>
                </c:pt>
              </c:strCache>
            </c:strRef>
          </c:tx>
          <c:spPr>
            <a:ln w="44450" cap="rnd" cmpd="sng" algn="ctr">
              <a:solidFill>
                <a:schemeClr val="accent1"/>
              </a:solidFill>
              <a:round/>
            </a:ln>
            <a:effectLst/>
          </c:spPr>
          <c:marker>
            <c:symbol val="none"/>
          </c:marker>
          <c:cat>
            <c:strRef>
              <c:f>Sheet1!$B$3:$K$3</c:f>
              <c:strCache>
                <c:ptCount val="10"/>
                <c:pt idx="0">
                  <c:v>Class 1</c:v>
                </c:pt>
                <c:pt idx="1">
                  <c:v>Class 2</c:v>
                </c:pt>
                <c:pt idx="2">
                  <c:v>Class 3</c:v>
                </c:pt>
                <c:pt idx="3">
                  <c:v>Class 4</c:v>
                </c:pt>
                <c:pt idx="4">
                  <c:v>Class 5</c:v>
                </c:pt>
                <c:pt idx="5">
                  <c:v>Class 6</c:v>
                </c:pt>
                <c:pt idx="6">
                  <c:v>Class 7</c:v>
                </c:pt>
                <c:pt idx="7">
                  <c:v>Class 8</c:v>
                </c:pt>
                <c:pt idx="8">
                  <c:v>Class 9</c:v>
                </c:pt>
                <c:pt idx="9">
                  <c:v>Class 10</c:v>
                </c:pt>
              </c:strCache>
            </c:strRef>
          </c:cat>
          <c:val>
            <c:numRef>
              <c:f>Sheet1!$B$4:$K$4</c:f>
              <c:numCache>
                <c:formatCode>"$"#,##0</c:formatCode>
                <c:ptCount val="10"/>
                <c:pt idx="0">
                  <c:v>1057</c:v>
                </c:pt>
                <c:pt idx="1">
                  <c:v>1057</c:v>
                </c:pt>
                <c:pt idx="2">
                  <c:v>1153</c:v>
                </c:pt>
                <c:pt idx="3">
                  <c:v>1153</c:v>
                </c:pt>
                <c:pt idx="4">
                  <c:v>1153</c:v>
                </c:pt>
                <c:pt idx="5">
                  <c:v>1153</c:v>
                </c:pt>
                <c:pt idx="6">
                  <c:v>1164</c:v>
                </c:pt>
                <c:pt idx="7">
                  <c:v>1341</c:v>
                </c:pt>
                <c:pt idx="8">
                  <c:v>1803</c:v>
                </c:pt>
                <c:pt idx="9">
                  <c:v>2128</c:v>
                </c:pt>
              </c:numCache>
            </c:numRef>
          </c:val>
          <c:smooth val="0"/>
          <c:extLst xmlns:c16r2="http://schemas.microsoft.com/office/drawing/2015/06/chart">
            <c:ext xmlns:c16="http://schemas.microsoft.com/office/drawing/2014/chart" uri="{C3380CC4-5D6E-409C-BE32-E72D297353CC}">
              <c16:uniqueId val="{00000000-E41C-844B-B9A5-86200B2A43F9}"/>
            </c:ext>
          </c:extLst>
        </c:ser>
        <c:ser>
          <c:idx val="1"/>
          <c:order val="1"/>
          <c:tx>
            <c:strRef>
              <c:f>Sheet1!$A$5</c:f>
              <c:strCache>
                <c:ptCount val="1"/>
                <c:pt idx="0">
                  <c:v>$250,000</c:v>
                </c:pt>
              </c:strCache>
            </c:strRef>
          </c:tx>
          <c:spPr>
            <a:ln w="44450" cap="rnd" cmpd="sng" algn="ctr">
              <a:solidFill>
                <a:schemeClr val="accent2"/>
              </a:solidFill>
              <a:round/>
            </a:ln>
            <a:effectLst/>
          </c:spPr>
          <c:marker>
            <c:symbol val="none"/>
          </c:marker>
          <c:cat>
            <c:strRef>
              <c:f>Sheet1!$B$3:$K$3</c:f>
              <c:strCache>
                <c:ptCount val="10"/>
                <c:pt idx="0">
                  <c:v>Class 1</c:v>
                </c:pt>
                <c:pt idx="1">
                  <c:v>Class 2</c:v>
                </c:pt>
                <c:pt idx="2">
                  <c:v>Class 3</c:v>
                </c:pt>
                <c:pt idx="3">
                  <c:v>Class 4</c:v>
                </c:pt>
                <c:pt idx="4">
                  <c:v>Class 5</c:v>
                </c:pt>
                <c:pt idx="5">
                  <c:v>Class 6</c:v>
                </c:pt>
                <c:pt idx="6">
                  <c:v>Class 7</c:v>
                </c:pt>
                <c:pt idx="7">
                  <c:v>Class 8</c:v>
                </c:pt>
                <c:pt idx="8">
                  <c:v>Class 9</c:v>
                </c:pt>
                <c:pt idx="9">
                  <c:v>Class 10</c:v>
                </c:pt>
              </c:strCache>
            </c:strRef>
          </c:cat>
          <c:val>
            <c:numRef>
              <c:f>Sheet1!$B$5:$K$5</c:f>
              <c:numCache>
                <c:formatCode>"$"#,##0</c:formatCode>
                <c:ptCount val="10"/>
                <c:pt idx="0">
                  <c:v>1752</c:v>
                </c:pt>
                <c:pt idx="1">
                  <c:v>1752</c:v>
                </c:pt>
                <c:pt idx="2">
                  <c:v>1930</c:v>
                </c:pt>
                <c:pt idx="3">
                  <c:v>1930</c:v>
                </c:pt>
                <c:pt idx="4">
                  <c:v>1930</c:v>
                </c:pt>
                <c:pt idx="5">
                  <c:v>1930</c:v>
                </c:pt>
                <c:pt idx="6">
                  <c:v>1947</c:v>
                </c:pt>
                <c:pt idx="7">
                  <c:v>2266</c:v>
                </c:pt>
                <c:pt idx="8">
                  <c:v>2687</c:v>
                </c:pt>
                <c:pt idx="9">
                  <c:v>3101</c:v>
                </c:pt>
              </c:numCache>
            </c:numRef>
          </c:val>
          <c:smooth val="0"/>
          <c:extLst xmlns:c16r2="http://schemas.microsoft.com/office/drawing/2015/06/chart">
            <c:ext xmlns:c16="http://schemas.microsoft.com/office/drawing/2014/chart" uri="{C3380CC4-5D6E-409C-BE32-E72D297353CC}">
              <c16:uniqueId val="{00000001-E41C-844B-B9A5-86200B2A43F9}"/>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766716800"/>
        <c:axId val="-766714080"/>
      </c:lineChart>
      <c:catAx>
        <c:axId val="-766716800"/>
        <c:scaling>
          <c:orientation val="minMax"/>
        </c:scaling>
        <c:delete val="0"/>
        <c:axPos val="b"/>
        <c:title>
          <c:tx>
            <c:rich>
              <a:bodyPr rot="0" spcFirstLastPara="1" vertOverflow="ellipsis" vert="horz" wrap="square" anchor="ctr" anchorCtr="1"/>
              <a:lstStyle/>
              <a:p>
                <a:pPr>
                  <a:defRPr sz="1400" b="0" i="0" u="none" strike="noStrike" kern="1200" cap="all" baseline="0">
                    <a:solidFill>
                      <a:schemeClr val="dk1">
                        <a:lumMod val="65000"/>
                        <a:lumOff val="35000"/>
                      </a:schemeClr>
                    </a:solidFill>
                    <a:latin typeface="+mn-lt"/>
                    <a:ea typeface="+mn-ea"/>
                    <a:cs typeface="+mn-cs"/>
                  </a:defRPr>
                </a:pPr>
                <a:r>
                  <a:rPr lang="en-US"/>
                  <a:t>ISO Class </a:t>
                </a:r>
              </a:p>
            </c:rich>
          </c:tx>
          <c:overlay val="0"/>
          <c:spPr>
            <a:noFill/>
            <a:ln>
              <a:noFill/>
            </a:ln>
            <a:effectLst/>
          </c:spPr>
          <c:txPr>
            <a:bodyPr rot="0" spcFirstLastPara="1" vertOverflow="ellipsis" vert="horz" wrap="square" anchor="ctr" anchorCtr="1"/>
            <a:lstStyle/>
            <a:p>
              <a:pPr>
                <a:defRPr sz="1400" b="0" i="0" u="none" strike="noStrike" kern="1200" cap="all"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400" b="0" i="0" u="none" strike="noStrike" kern="1200" spc="20" baseline="0">
                <a:solidFill>
                  <a:schemeClr val="dk1">
                    <a:lumMod val="65000"/>
                    <a:lumOff val="35000"/>
                  </a:schemeClr>
                </a:solidFill>
                <a:latin typeface="+mn-lt"/>
                <a:ea typeface="+mn-ea"/>
                <a:cs typeface="+mn-cs"/>
              </a:defRPr>
            </a:pPr>
            <a:endParaRPr lang="en-US"/>
          </a:p>
        </c:txPr>
        <c:crossAx val="-766714080"/>
        <c:crosses val="autoZero"/>
        <c:auto val="1"/>
        <c:lblAlgn val="ctr"/>
        <c:lblOffset val="100"/>
        <c:noMultiLvlLbl val="0"/>
      </c:catAx>
      <c:valAx>
        <c:axId val="-766714080"/>
        <c:scaling>
          <c:orientation val="minMax"/>
        </c:scaling>
        <c:delete val="0"/>
        <c:axPos val="l"/>
        <c:title>
          <c:tx>
            <c:rich>
              <a:bodyPr rot="-5400000" spcFirstLastPara="1" vertOverflow="ellipsis" vert="horz" wrap="square" anchor="ctr" anchorCtr="1"/>
              <a:lstStyle/>
              <a:p>
                <a:pPr>
                  <a:defRPr sz="1400" b="0" i="0" u="none" strike="noStrike" kern="1200" cap="all" baseline="0">
                    <a:solidFill>
                      <a:schemeClr val="dk1">
                        <a:lumMod val="65000"/>
                        <a:lumOff val="35000"/>
                      </a:schemeClr>
                    </a:solidFill>
                    <a:latin typeface="+mn-lt"/>
                    <a:ea typeface="+mn-ea"/>
                    <a:cs typeface="+mn-cs"/>
                  </a:defRPr>
                </a:pPr>
                <a:r>
                  <a:rPr lang="en-US"/>
                  <a:t>Annual insurance preimium</a:t>
                </a:r>
              </a:p>
            </c:rich>
          </c:tx>
          <c:overlay val="0"/>
          <c:spPr>
            <a:noFill/>
            <a:ln>
              <a:noFill/>
            </a:ln>
            <a:effectLst/>
          </c:spPr>
          <c:txPr>
            <a:bodyPr rot="-5400000" spcFirstLastPara="1" vertOverflow="ellipsis" vert="horz" wrap="square" anchor="ctr" anchorCtr="1"/>
            <a:lstStyle/>
            <a:p>
              <a:pPr>
                <a:defRPr sz="1400" b="0" i="0" u="none" strike="noStrike" kern="1200" cap="all" baseline="0">
                  <a:solidFill>
                    <a:schemeClr val="dk1">
                      <a:lumMod val="65000"/>
                      <a:lumOff val="35000"/>
                    </a:schemeClr>
                  </a:solidFill>
                  <a:latin typeface="+mn-lt"/>
                  <a:ea typeface="+mn-ea"/>
                  <a:cs typeface="+mn-cs"/>
                </a:defRPr>
              </a:pPr>
              <a:endParaRPr lang="en-US"/>
            </a:p>
          </c:txPr>
        </c:title>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spc="20" baseline="0">
                <a:solidFill>
                  <a:schemeClr val="dk1">
                    <a:lumMod val="65000"/>
                    <a:lumOff val="35000"/>
                  </a:schemeClr>
                </a:solidFill>
                <a:latin typeface="+mn-lt"/>
                <a:ea typeface="+mn-ea"/>
                <a:cs typeface="+mn-cs"/>
              </a:defRPr>
            </a:pPr>
            <a:endParaRPr lang="en-US"/>
          </a:p>
        </c:txPr>
        <c:crossAx val="-766716800"/>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lt1"/>
    </a:solid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CB9EF8-D94F-4BDF-9084-2649385616A1}" type="doc">
      <dgm:prSet loTypeId="urn:microsoft.com/office/officeart/2008/layout/HorizontalMultiLevelHierarchy" loCatId="hierarchy" qsTypeId="urn:microsoft.com/office/officeart/2005/8/quickstyle/3d5" qsCatId="3D" csTypeId="urn:microsoft.com/office/officeart/2005/8/colors/accent0_3" csCatId="mainScheme" phldr="1"/>
      <dgm:spPr/>
      <dgm:t>
        <a:bodyPr/>
        <a:lstStyle/>
        <a:p>
          <a:endParaRPr lang="en-US"/>
        </a:p>
      </dgm:t>
    </dgm:pt>
    <dgm:pt modelId="{104BB2A2-F6B7-4F03-8DF9-1C7290FDF17E}">
      <dgm:prSet phldrT="[Text]"/>
      <dgm:spPr/>
      <dgm:t>
        <a:bodyPr/>
        <a:lstStyle/>
        <a:p>
          <a:r>
            <a:rPr lang="en-US"/>
            <a:t>OUTCOMES</a:t>
          </a:r>
          <a:endParaRPr lang="en-US" dirty="0"/>
        </a:p>
      </dgm:t>
    </dgm:pt>
    <dgm:pt modelId="{319B4851-0885-47A2-975B-68425CE600F9}" type="parTrans" cxnId="{B89F0E8B-B1D4-49F2-8653-582A4870E184}">
      <dgm:prSet/>
      <dgm:spPr/>
      <dgm:t>
        <a:bodyPr/>
        <a:lstStyle/>
        <a:p>
          <a:endParaRPr lang="en-US"/>
        </a:p>
      </dgm:t>
    </dgm:pt>
    <dgm:pt modelId="{5188AACA-4846-486B-AC1F-A7EF9A316DB3}" type="sibTrans" cxnId="{B89F0E8B-B1D4-49F2-8653-582A4870E184}">
      <dgm:prSet/>
      <dgm:spPr/>
      <dgm:t>
        <a:bodyPr/>
        <a:lstStyle/>
        <a:p>
          <a:endParaRPr lang="en-US"/>
        </a:p>
      </dgm:t>
    </dgm:pt>
    <dgm:pt modelId="{D2A0EC15-1917-4EC9-BB67-E56CF4BDDF7C}">
      <dgm:prSet phldrT="[Text]"/>
      <dgm:spPr/>
      <dgm:t>
        <a:bodyPr/>
        <a:lstStyle/>
        <a:p>
          <a:r>
            <a:rPr lang="en-US" dirty="0"/>
            <a:t>Strategic Plan</a:t>
          </a:r>
        </a:p>
      </dgm:t>
    </dgm:pt>
    <dgm:pt modelId="{847935F1-BE1C-41B3-B68C-D094AD1638C9}" type="parTrans" cxnId="{5A5DC9E4-AEA2-4F4A-A635-9151A3986C93}">
      <dgm:prSet/>
      <dgm:spPr/>
      <dgm:t>
        <a:bodyPr/>
        <a:lstStyle/>
        <a:p>
          <a:endParaRPr lang="en-US"/>
        </a:p>
      </dgm:t>
    </dgm:pt>
    <dgm:pt modelId="{7457CA28-DAD8-41A2-8B62-50356CBDC93D}" type="sibTrans" cxnId="{5A5DC9E4-AEA2-4F4A-A635-9151A3986C93}">
      <dgm:prSet/>
      <dgm:spPr/>
      <dgm:t>
        <a:bodyPr/>
        <a:lstStyle/>
        <a:p>
          <a:endParaRPr lang="en-US"/>
        </a:p>
      </dgm:t>
    </dgm:pt>
    <dgm:pt modelId="{EFB79F8A-DF79-45A5-8ED1-0170C118D5C4}">
      <dgm:prSet phldrT="[Text]"/>
      <dgm:spPr/>
      <dgm:t>
        <a:bodyPr/>
        <a:lstStyle/>
        <a:p>
          <a:r>
            <a:rPr lang="en-US" dirty="0"/>
            <a:t>Standards of Cover</a:t>
          </a:r>
        </a:p>
      </dgm:t>
    </dgm:pt>
    <dgm:pt modelId="{54702AF7-EDA5-4D7A-9F62-4C3F8D7ADA0A}" type="parTrans" cxnId="{22B2194D-775F-4A4E-8DC9-CAD4D65BEAFD}">
      <dgm:prSet/>
      <dgm:spPr/>
      <dgm:t>
        <a:bodyPr/>
        <a:lstStyle/>
        <a:p>
          <a:endParaRPr lang="en-US"/>
        </a:p>
      </dgm:t>
    </dgm:pt>
    <dgm:pt modelId="{95DFB1C0-FB8D-4D1D-B126-EAE35E293F7A}" type="sibTrans" cxnId="{22B2194D-775F-4A4E-8DC9-CAD4D65BEAFD}">
      <dgm:prSet/>
      <dgm:spPr/>
      <dgm:t>
        <a:bodyPr/>
        <a:lstStyle/>
        <a:p>
          <a:endParaRPr lang="en-US"/>
        </a:p>
      </dgm:t>
    </dgm:pt>
    <dgm:pt modelId="{D2A84F26-4161-4945-A3F0-70841E219E8A}">
      <dgm:prSet phldrT="[Text]"/>
      <dgm:spPr/>
      <dgm:t>
        <a:bodyPr/>
        <a:lstStyle/>
        <a:p>
          <a:r>
            <a:rPr lang="en-US" dirty="0"/>
            <a:t>Budget</a:t>
          </a:r>
        </a:p>
      </dgm:t>
    </dgm:pt>
    <dgm:pt modelId="{81CA8544-83B6-485C-B32C-F4082AF29733}" type="parTrans" cxnId="{3F9C8618-FB2F-4E9B-917C-FE35984259BE}">
      <dgm:prSet/>
      <dgm:spPr/>
      <dgm:t>
        <a:bodyPr/>
        <a:lstStyle/>
        <a:p>
          <a:endParaRPr lang="en-US"/>
        </a:p>
      </dgm:t>
    </dgm:pt>
    <dgm:pt modelId="{810CB5BC-EF63-4CA8-BC03-F435A0B79873}" type="sibTrans" cxnId="{3F9C8618-FB2F-4E9B-917C-FE35984259BE}">
      <dgm:prSet/>
      <dgm:spPr/>
      <dgm:t>
        <a:bodyPr/>
        <a:lstStyle/>
        <a:p>
          <a:endParaRPr lang="en-US"/>
        </a:p>
      </dgm:t>
    </dgm:pt>
    <dgm:pt modelId="{F47665A0-D2F0-40A3-AFDE-95C38792754A}">
      <dgm:prSet/>
      <dgm:spPr/>
      <dgm:t>
        <a:bodyPr/>
        <a:lstStyle/>
        <a:p>
          <a:r>
            <a:rPr lang="en-US" dirty="0"/>
            <a:t>Codes/</a:t>
          </a:r>
          <a:r>
            <a:rPr lang="en-US" dirty="0" err="1"/>
            <a:t>Regs</a:t>
          </a:r>
          <a:r>
            <a:rPr lang="en-US" dirty="0"/>
            <a:t>/Laws</a:t>
          </a:r>
        </a:p>
      </dgm:t>
    </dgm:pt>
    <dgm:pt modelId="{D878A10D-63ED-4A81-AFD2-27399560E5A1}" type="parTrans" cxnId="{B2B77889-BF87-4E45-96DA-924AB269CE89}">
      <dgm:prSet/>
      <dgm:spPr/>
      <dgm:t>
        <a:bodyPr/>
        <a:lstStyle/>
        <a:p>
          <a:endParaRPr lang="en-US"/>
        </a:p>
      </dgm:t>
    </dgm:pt>
    <dgm:pt modelId="{8C47FE71-D995-4F2E-929C-DEA0A2C35FCE}" type="sibTrans" cxnId="{B2B77889-BF87-4E45-96DA-924AB269CE89}">
      <dgm:prSet/>
      <dgm:spPr/>
      <dgm:t>
        <a:bodyPr/>
        <a:lstStyle/>
        <a:p>
          <a:endParaRPr lang="en-US"/>
        </a:p>
      </dgm:t>
    </dgm:pt>
    <dgm:pt modelId="{C4D36652-8FF8-4420-99CF-6D8DA26733AB}" type="pres">
      <dgm:prSet presAssocID="{62CB9EF8-D94F-4BDF-9084-2649385616A1}" presName="Name0" presStyleCnt="0">
        <dgm:presLayoutVars>
          <dgm:chPref val="1"/>
          <dgm:dir val="rev"/>
          <dgm:animOne val="branch"/>
          <dgm:animLvl val="lvl"/>
          <dgm:resizeHandles val="exact"/>
        </dgm:presLayoutVars>
      </dgm:prSet>
      <dgm:spPr/>
      <dgm:t>
        <a:bodyPr/>
        <a:lstStyle/>
        <a:p>
          <a:endParaRPr lang="en-US"/>
        </a:p>
      </dgm:t>
    </dgm:pt>
    <dgm:pt modelId="{B703F177-ED9E-4C82-80CC-A4CD8E4B10D7}" type="pres">
      <dgm:prSet presAssocID="{104BB2A2-F6B7-4F03-8DF9-1C7290FDF17E}" presName="root1" presStyleCnt="0"/>
      <dgm:spPr/>
    </dgm:pt>
    <dgm:pt modelId="{12547823-FBA7-4916-A8B0-01986BFF7F50}" type="pres">
      <dgm:prSet presAssocID="{104BB2A2-F6B7-4F03-8DF9-1C7290FDF17E}" presName="LevelOneTextNode" presStyleLbl="node0" presStyleIdx="0" presStyleCnt="1">
        <dgm:presLayoutVars>
          <dgm:chPref val="3"/>
        </dgm:presLayoutVars>
      </dgm:prSet>
      <dgm:spPr/>
      <dgm:t>
        <a:bodyPr/>
        <a:lstStyle/>
        <a:p>
          <a:endParaRPr lang="en-US"/>
        </a:p>
      </dgm:t>
    </dgm:pt>
    <dgm:pt modelId="{3A94A5B6-16AA-41ED-9554-4C161ACD9D87}" type="pres">
      <dgm:prSet presAssocID="{104BB2A2-F6B7-4F03-8DF9-1C7290FDF17E}" presName="level2hierChild" presStyleCnt="0"/>
      <dgm:spPr/>
    </dgm:pt>
    <dgm:pt modelId="{87D48033-A888-4202-908F-DF8A3CE23F37}" type="pres">
      <dgm:prSet presAssocID="{847935F1-BE1C-41B3-B68C-D094AD1638C9}" presName="conn2-1" presStyleLbl="parChTrans1D2" presStyleIdx="0" presStyleCnt="4"/>
      <dgm:spPr/>
      <dgm:t>
        <a:bodyPr/>
        <a:lstStyle/>
        <a:p>
          <a:endParaRPr lang="en-US"/>
        </a:p>
      </dgm:t>
    </dgm:pt>
    <dgm:pt modelId="{89CF4B14-7F51-4507-8CB7-ACFBFDE35DB0}" type="pres">
      <dgm:prSet presAssocID="{847935F1-BE1C-41B3-B68C-D094AD1638C9}" presName="connTx" presStyleLbl="parChTrans1D2" presStyleIdx="0" presStyleCnt="4"/>
      <dgm:spPr/>
      <dgm:t>
        <a:bodyPr/>
        <a:lstStyle/>
        <a:p>
          <a:endParaRPr lang="en-US"/>
        </a:p>
      </dgm:t>
    </dgm:pt>
    <dgm:pt modelId="{19F5F8AF-167C-40EF-81A0-8E48C6234C00}" type="pres">
      <dgm:prSet presAssocID="{D2A0EC15-1917-4EC9-BB67-E56CF4BDDF7C}" presName="root2" presStyleCnt="0"/>
      <dgm:spPr/>
    </dgm:pt>
    <dgm:pt modelId="{26491177-401C-4030-AA53-A664D8F126D0}" type="pres">
      <dgm:prSet presAssocID="{D2A0EC15-1917-4EC9-BB67-E56CF4BDDF7C}" presName="LevelTwoTextNode" presStyleLbl="node2" presStyleIdx="0" presStyleCnt="4">
        <dgm:presLayoutVars>
          <dgm:chPref val="3"/>
        </dgm:presLayoutVars>
      </dgm:prSet>
      <dgm:spPr/>
      <dgm:t>
        <a:bodyPr/>
        <a:lstStyle/>
        <a:p>
          <a:endParaRPr lang="en-US"/>
        </a:p>
      </dgm:t>
    </dgm:pt>
    <dgm:pt modelId="{29072F41-A6E7-4F93-B712-077440F53810}" type="pres">
      <dgm:prSet presAssocID="{D2A0EC15-1917-4EC9-BB67-E56CF4BDDF7C}" presName="level3hierChild" presStyleCnt="0"/>
      <dgm:spPr/>
    </dgm:pt>
    <dgm:pt modelId="{AC83EBA0-1730-4EBF-89ED-4F5C0409D623}" type="pres">
      <dgm:prSet presAssocID="{54702AF7-EDA5-4D7A-9F62-4C3F8D7ADA0A}" presName="conn2-1" presStyleLbl="parChTrans1D2" presStyleIdx="1" presStyleCnt="4"/>
      <dgm:spPr/>
      <dgm:t>
        <a:bodyPr/>
        <a:lstStyle/>
        <a:p>
          <a:endParaRPr lang="en-US"/>
        </a:p>
      </dgm:t>
    </dgm:pt>
    <dgm:pt modelId="{43D5281A-F258-467C-9C03-48D475DBDF57}" type="pres">
      <dgm:prSet presAssocID="{54702AF7-EDA5-4D7A-9F62-4C3F8D7ADA0A}" presName="connTx" presStyleLbl="parChTrans1D2" presStyleIdx="1" presStyleCnt="4"/>
      <dgm:spPr/>
      <dgm:t>
        <a:bodyPr/>
        <a:lstStyle/>
        <a:p>
          <a:endParaRPr lang="en-US"/>
        </a:p>
      </dgm:t>
    </dgm:pt>
    <dgm:pt modelId="{16E7C15B-93E8-449D-9B4F-0F41337DC453}" type="pres">
      <dgm:prSet presAssocID="{EFB79F8A-DF79-45A5-8ED1-0170C118D5C4}" presName="root2" presStyleCnt="0"/>
      <dgm:spPr/>
    </dgm:pt>
    <dgm:pt modelId="{E7A9D531-CACE-4603-A9E9-EBD779746D93}" type="pres">
      <dgm:prSet presAssocID="{EFB79F8A-DF79-45A5-8ED1-0170C118D5C4}" presName="LevelTwoTextNode" presStyleLbl="node2" presStyleIdx="1" presStyleCnt="4">
        <dgm:presLayoutVars>
          <dgm:chPref val="3"/>
        </dgm:presLayoutVars>
      </dgm:prSet>
      <dgm:spPr/>
      <dgm:t>
        <a:bodyPr/>
        <a:lstStyle/>
        <a:p>
          <a:endParaRPr lang="en-US"/>
        </a:p>
      </dgm:t>
    </dgm:pt>
    <dgm:pt modelId="{33DEAB0C-E33A-40D8-819E-59ED7FB87BFA}" type="pres">
      <dgm:prSet presAssocID="{EFB79F8A-DF79-45A5-8ED1-0170C118D5C4}" presName="level3hierChild" presStyleCnt="0"/>
      <dgm:spPr/>
    </dgm:pt>
    <dgm:pt modelId="{4FB09DE5-A3D4-4B71-9E04-45270065EF13}" type="pres">
      <dgm:prSet presAssocID="{81CA8544-83B6-485C-B32C-F4082AF29733}" presName="conn2-1" presStyleLbl="parChTrans1D2" presStyleIdx="2" presStyleCnt="4"/>
      <dgm:spPr/>
      <dgm:t>
        <a:bodyPr/>
        <a:lstStyle/>
        <a:p>
          <a:endParaRPr lang="en-US"/>
        </a:p>
      </dgm:t>
    </dgm:pt>
    <dgm:pt modelId="{F3D71167-FF8B-4458-89E5-8162C2911DE8}" type="pres">
      <dgm:prSet presAssocID="{81CA8544-83B6-485C-B32C-F4082AF29733}" presName="connTx" presStyleLbl="parChTrans1D2" presStyleIdx="2" presStyleCnt="4"/>
      <dgm:spPr/>
      <dgm:t>
        <a:bodyPr/>
        <a:lstStyle/>
        <a:p>
          <a:endParaRPr lang="en-US"/>
        </a:p>
      </dgm:t>
    </dgm:pt>
    <dgm:pt modelId="{6DBE309B-93FB-403C-84C5-0D30F68B82DE}" type="pres">
      <dgm:prSet presAssocID="{D2A84F26-4161-4945-A3F0-70841E219E8A}" presName="root2" presStyleCnt="0"/>
      <dgm:spPr/>
    </dgm:pt>
    <dgm:pt modelId="{032A94B6-972B-4635-A98C-FBE83E47F937}" type="pres">
      <dgm:prSet presAssocID="{D2A84F26-4161-4945-A3F0-70841E219E8A}" presName="LevelTwoTextNode" presStyleLbl="node2" presStyleIdx="2" presStyleCnt="4">
        <dgm:presLayoutVars>
          <dgm:chPref val="3"/>
        </dgm:presLayoutVars>
      </dgm:prSet>
      <dgm:spPr/>
      <dgm:t>
        <a:bodyPr/>
        <a:lstStyle/>
        <a:p>
          <a:endParaRPr lang="en-US"/>
        </a:p>
      </dgm:t>
    </dgm:pt>
    <dgm:pt modelId="{9C36FDA9-26CC-43F9-BCE1-2893D626B330}" type="pres">
      <dgm:prSet presAssocID="{D2A84F26-4161-4945-A3F0-70841E219E8A}" presName="level3hierChild" presStyleCnt="0"/>
      <dgm:spPr/>
    </dgm:pt>
    <dgm:pt modelId="{2942596B-B3B7-4CAE-88FD-886D3020C5B0}" type="pres">
      <dgm:prSet presAssocID="{D878A10D-63ED-4A81-AFD2-27399560E5A1}" presName="conn2-1" presStyleLbl="parChTrans1D2" presStyleIdx="3" presStyleCnt="4"/>
      <dgm:spPr/>
      <dgm:t>
        <a:bodyPr/>
        <a:lstStyle/>
        <a:p>
          <a:endParaRPr lang="en-US"/>
        </a:p>
      </dgm:t>
    </dgm:pt>
    <dgm:pt modelId="{68EA1555-7137-4F7A-A596-CE6F8EB7D25F}" type="pres">
      <dgm:prSet presAssocID="{D878A10D-63ED-4A81-AFD2-27399560E5A1}" presName="connTx" presStyleLbl="parChTrans1D2" presStyleIdx="3" presStyleCnt="4"/>
      <dgm:spPr/>
      <dgm:t>
        <a:bodyPr/>
        <a:lstStyle/>
        <a:p>
          <a:endParaRPr lang="en-US"/>
        </a:p>
      </dgm:t>
    </dgm:pt>
    <dgm:pt modelId="{0072BADA-7C06-4703-B6B6-3E86F635BD62}" type="pres">
      <dgm:prSet presAssocID="{F47665A0-D2F0-40A3-AFDE-95C38792754A}" presName="root2" presStyleCnt="0"/>
      <dgm:spPr/>
    </dgm:pt>
    <dgm:pt modelId="{B5E0AAA3-6174-4091-953B-05C994DF051E}" type="pres">
      <dgm:prSet presAssocID="{F47665A0-D2F0-40A3-AFDE-95C38792754A}" presName="LevelTwoTextNode" presStyleLbl="node2" presStyleIdx="3" presStyleCnt="4">
        <dgm:presLayoutVars>
          <dgm:chPref val="3"/>
        </dgm:presLayoutVars>
      </dgm:prSet>
      <dgm:spPr/>
      <dgm:t>
        <a:bodyPr/>
        <a:lstStyle/>
        <a:p>
          <a:endParaRPr lang="en-US"/>
        </a:p>
      </dgm:t>
    </dgm:pt>
    <dgm:pt modelId="{10A3DC5E-8189-4E33-BF73-79D6C9A575E2}" type="pres">
      <dgm:prSet presAssocID="{F47665A0-D2F0-40A3-AFDE-95C38792754A}" presName="level3hierChild" presStyleCnt="0"/>
      <dgm:spPr/>
    </dgm:pt>
  </dgm:ptLst>
  <dgm:cxnLst>
    <dgm:cxn modelId="{99543F1E-8AC0-41EF-989F-4E60DA4CC6F4}" type="presOf" srcId="{81CA8544-83B6-485C-B32C-F4082AF29733}" destId="{F3D71167-FF8B-4458-89E5-8162C2911DE8}" srcOrd="1" destOrd="0" presId="urn:microsoft.com/office/officeart/2008/layout/HorizontalMultiLevelHierarchy"/>
    <dgm:cxn modelId="{B77991C0-FB5C-4ED9-A026-4781A3E8660B}" type="presOf" srcId="{847935F1-BE1C-41B3-B68C-D094AD1638C9}" destId="{87D48033-A888-4202-908F-DF8A3CE23F37}" srcOrd="0" destOrd="0" presId="urn:microsoft.com/office/officeart/2008/layout/HorizontalMultiLevelHierarchy"/>
    <dgm:cxn modelId="{90829FC0-D9DB-4777-80FE-1B1287C1A89B}" type="presOf" srcId="{81CA8544-83B6-485C-B32C-F4082AF29733}" destId="{4FB09DE5-A3D4-4B71-9E04-45270065EF13}" srcOrd="0" destOrd="0" presId="urn:microsoft.com/office/officeart/2008/layout/HorizontalMultiLevelHierarchy"/>
    <dgm:cxn modelId="{7B0D5036-B327-400A-B6B5-443F712AD456}" type="presOf" srcId="{104BB2A2-F6B7-4F03-8DF9-1C7290FDF17E}" destId="{12547823-FBA7-4916-A8B0-01986BFF7F50}" srcOrd="0" destOrd="0" presId="urn:microsoft.com/office/officeart/2008/layout/HorizontalMultiLevelHierarchy"/>
    <dgm:cxn modelId="{388EACED-139E-4281-924C-2238BBD478E3}" type="presOf" srcId="{D878A10D-63ED-4A81-AFD2-27399560E5A1}" destId="{68EA1555-7137-4F7A-A596-CE6F8EB7D25F}" srcOrd="1" destOrd="0" presId="urn:microsoft.com/office/officeart/2008/layout/HorizontalMultiLevelHierarchy"/>
    <dgm:cxn modelId="{BB3C64B1-FA58-4B4A-B256-49DECA009925}" type="presOf" srcId="{EFB79F8A-DF79-45A5-8ED1-0170C118D5C4}" destId="{E7A9D531-CACE-4603-A9E9-EBD779746D93}" srcOrd="0" destOrd="0" presId="urn:microsoft.com/office/officeart/2008/layout/HorizontalMultiLevelHierarchy"/>
    <dgm:cxn modelId="{5A5DC9E4-AEA2-4F4A-A635-9151A3986C93}" srcId="{104BB2A2-F6B7-4F03-8DF9-1C7290FDF17E}" destId="{D2A0EC15-1917-4EC9-BB67-E56CF4BDDF7C}" srcOrd="0" destOrd="0" parTransId="{847935F1-BE1C-41B3-B68C-D094AD1638C9}" sibTransId="{7457CA28-DAD8-41A2-8B62-50356CBDC93D}"/>
    <dgm:cxn modelId="{B89F0E8B-B1D4-49F2-8653-582A4870E184}" srcId="{62CB9EF8-D94F-4BDF-9084-2649385616A1}" destId="{104BB2A2-F6B7-4F03-8DF9-1C7290FDF17E}" srcOrd="0" destOrd="0" parTransId="{319B4851-0885-47A2-975B-68425CE600F9}" sibTransId="{5188AACA-4846-486B-AC1F-A7EF9A316DB3}"/>
    <dgm:cxn modelId="{22B2194D-775F-4A4E-8DC9-CAD4D65BEAFD}" srcId="{104BB2A2-F6B7-4F03-8DF9-1C7290FDF17E}" destId="{EFB79F8A-DF79-45A5-8ED1-0170C118D5C4}" srcOrd="1" destOrd="0" parTransId="{54702AF7-EDA5-4D7A-9F62-4C3F8D7ADA0A}" sibTransId="{95DFB1C0-FB8D-4D1D-B126-EAE35E293F7A}"/>
    <dgm:cxn modelId="{054BE49C-24FC-4837-AED2-AD37D60B3931}" type="presOf" srcId="{D878A10D-63ED-4A81-AFD2-27399560E5A1}" destId="{2942596B-B3B7-4CAE-88FD-886D3020C5B0}" srcOrd="0" destOrd="0" presId="urn:microsoft.com/office/officeart/2008/layout/HorizontalMultiLevelHierarchy"/>
    <dgm:cxn modelId="{3F9C8618-FB2F-4E9B-917C-FE35984259BE}" srcId="{104BB2A2-F6B7-4F03-8DF9-1C7290FDF17E}" destId="{D2A84F26-4161-4945-A3F0-70841E219E8A}" srcOrd="2" destOrd="0" parTransId="{81CA8544-83B6-485C-B32C-F4082AF29733}" sibTransId="{810CB5BC-EF63-4CA8-BC03-F435A0B79873}"/>
    <dgm:cxn modelId="{DD4D2567-69EA-4678-AD2A-344164525FBC}" type="presOf" srcId="{F47665A0-D2F0-40A3-AFDE-95C38792754A}" destId="{B5E0AAA3-6174-4091-953B-05C994DF051E}" srcOrd="0" destOrd="0" presId="urn:microsoft.com/office/officeart/2008/layout/HorizontalMultiLevelHierarchy"/>
    <dgm:cxn modelId="{924CCDD7-D008-4B17-AA59-2F7BE87F3A09}" type="presOf" srcId="{D2A0EC15-1917-4EC9-BB67-E56CF4BDDF7C}" destId="{26491177-401C-4030-AA53-A664D8F126D0}" srcOrd="0" destOrd="0" presId="urn:microsoft.com/office/officeart/2008/layout/HorizontalMultiLevelHierarchy"/>
    <dgm:cxn modelId="{25EC4152-794C-4A02-AF4C-3B3F91D9614A}" type="presOf" srcId="{D2A84F26-4161-4945-A3F0-70841E219E8A}" destId="{032A94B6-972B-4635-A98C-FBE83E47F937}" srcOrd="0" destOrd="0" presId="urn:microsoft.com/office/officeart/2008/layout/HorizontalMultiLevelHierarchy"/>
    <dgm:cxn modelId="{FFC1C4B6-014A-430A-A62B-AAE74DFCD932}" type="presOf" srcId="{54702AF7-EDA5-4D7A-9F62-4C3F8D7ADA0A}" destId="{43D5281A-F258-467C-9C03-48D475DBDF57}" srcOrd="1" destOrd="0" presId="urn:microsoft.com/office/officeart/2008/layout/HorizontalMultiLevelHierarchy"/>
    <dgm:cxn modelId="{B2B77889-BF87-4E45-96DA-924AB269CE89}" srcId="{104BB2A2-F6B7-4F03-8DF9-1C7290FDF17E}" destId="{F47665A0-D2F0-40A3-AFDE-95C38792754A}" srcOrd="3" destOrd="0" parTransId="{D878A10D-63ED-4A81-AFD2-27399560E5A1}" sibTransId="{8C47FE71-D995-4F2E-929C-DEA0A2C35FCE}"/>
    <dgm:cxn modelId="{04217BBA-5BC5-4DEA-852C-150BC6DF82A6}" type="presOf" srcId="{847935F1-BE1C-41B3-B68C-D094AD1638C9}" destId="{89CF4B14-7F51-4507-8CB7-ACFBFDE35DB0}" srcOrd="1" destOrd="0" presId="urn:microsoft.com/office/officeart/2008/layout/HorizontalMultiLevelHierarchy"/>
    <dgm:cxn modelId="{C48D6D38-3C1D-4CAA-82AF-BBF42AFADE36}" type="presOf" srcId="{54702AF7-EDA5-4D7A-9F62-4C3F8D7ADA0A}" destId="{AC83EBA0-1730-4EBF-89ED-4F5C0409D623}" srcOrd="0" destOrd="0" presId="urn:microsoft.com/office/officeart/2008/layout/HorizontalMultiLevelHierarchy"/>
    <dgm:cxn modelId="{43554A7D-4562-4B9C-B122-CE7E104329CA}" type="presOf" srcId="{62CB9EF8-D94F-4BDF-9084-2649385616A1}" destId="{C4D36652-8FF8-4420-99CF-6D8DA26733AB}" srcOrd="0" destOrd="0" presId="urn:microsoft.com/office/officeart/2008/layout/HorizontalMultiLevelHierarchy"/>
    <dgm:cxn modelId="{EA7A7D91-F8E5-4495-816E-614318C79C3E}" type="presParOf" srcId="{C4D36652-8FF8-4420-99CF-6D8DA26733AB}" destId="{B703F177-ED9E-4C82-80CC-A4CD8E4B10D7}" srcOrd="0" destOrd="0" presId="urn:microsoft.com/office/officeart/2008/layout/HorizontalMultiLevelHierarchy"/>
    <dgm:cxn modelId="{30E416D5-1285-4D42-A296-52FB167A5566}" type="presParOf" srcId="{B703F177-ED9E-4C82-80CC-A4CD8E4B10D7}" destId="{12547823-FBA7-4916-A8B0-01986BFF7F50}" srcOrd="0" destOrd="0" presId="urn:microsoft.com/office/officeart/2008/layout/HorizontalMultiLevelHierarchy"/>
    <dgm:cxn modelId="{68D13695-3A32-4612-8A28-BB4048D5EEB1}" type="presParOf" srcId="{B703F177-ED9E-4C82-80CC-A4CD8E4B10D7}" destId="{3A94A5B6-16AA-41ED-9554-4C161ACD9D87}" srcOrd="1" destOrd="0" presId="urn:microsoft.com/office/officeart/2008/layout/HorizontalMultiLevelHierarchy"/>
    <dgm:cxn modelId="{1608A463-5645-44AF-ADD9-5D151F0382BB}" type="presParOf" srcId="{3A94A5B6-16AA-41ED-9554-4C161ACD9D87}" destId="{87D48033-A888-4202-908F-DF8A3CE23F37}" srcOrd="0" destOrd="0" presId="urn:microsoft.com/office/officeart/2008/layout/HorizontalMultiLevelHierarchy"/>
    <dgm:cxn modelId="{902CA510-74C6-42CA-978F-0206A1F5B15B}" type="presParOf" srcId="{87D48033-A888-4202-908F-DF8A3CE23F37}" destId="{89CF4B14-7F51-4507-8CB7-ACFBFDE35DB0}" srcOrd="0" destOrd="0" presId="urn:microsoft.com/office/officeart/2008/layout/HorizontalMultiLevelHierarchy"/>
    <dgm:cxn modelId="{2A3F0898-6369-4B44-8975-773A2EB27898}" type="presParOf" srcId="{3A94A5B6-16AA-41ED-9554-4C161ACD9D87}" destId="{19F5F8AF-167C-40EF-81A0-8E48C6234C00}" srcOrd="1" destOrd="0" presId="urn:microsoft.com/office/officeart/2008/layout/HorizontalMultiLevelHierarchy"/>
    <dgm:cxn modelId="{538844C4-EF77-4426-B8A3-4AB7A90D1DD1}" type="presParOf" srcId="{19F5F8AF-167C-40EF-81A0-8E48C6234C00}" destId="{26491177-401C-4030-AA53-A664D8F126D0}" srcOrd="0" destOrd="0" presId="urn:microsoft.com/office/officeart/2008/layout/HorizontalMultiLevelHierarchy"/>
    <dgm:cxn modelId="{48F5F9B9-ED29-4AA2-9C06-812449D98864}" type="presParOf" srcId="{19F5F8AF-167C-40EF-81A0-8E48C6234C00}" destId="{29072F41-A6E7-4F93-B712-077440F53810}" srcOrd="1" destOrd="0" presId="urn:microsoft.com/office/officeart/2008/layout/HorizontalMultiLevelHierarchy"/>
    <dgm:cxn modelId="{DFBA187F-86B3-48BA-8DBD-1DE684B44CE8}" type="presParOf" srcId="{3A94A5B6-16AA-41ED-9554-4C161ACD9D87}" destId="{AC83EBA0-1730-4EBF-89ED-4F5C0409D623}" srcOrd="2" destOrd="0" presId="urn:microsoft.com/office/officeart/2008/layout/HorizontalMultiLevelHierarchy"/>
    <dgm:cxn modelId="{6ED99A6E-C5BA-4929-880F-3B8F1F6BD41B}" type="presParOf" srcId="{AC83EBA0-1730-4EBF-89ED-4F5C0409D623}" destId="{43D5281A-F258-467C-9C03-48D475DBDF57}" srcOrd="0" destOrd="0" presId="urn:microsoft.com/office/officeart/2008/layout/HorizontalMultiLevelHierarchy"/>
    <dgm:cxn modelId="{2A3020E4-E56B-44B6-A8B7-CE046C0BA306}" type="presParOf" srcId="{3A94A5B6-16AA-41ED-9554-4C161ACD9D87}" destId="{16E7C15B-93E8-449D-9B4F-0F41337DC453}" srcOrd="3" destOrd="0" presId="urn:microsoft.com/office/officeart/2008/layout/HorizontalMultiLevelHierarchy"/>
    <dgm:cxn modelId="{C9629FB4-0762-4C30-923C-A61E9059DE16}" type="presParOf" srcId="{16E7C15B-93E8-449D-9B4F-0F41337DC453}" destId="{E7A9D531-CACE-4603-A9E9-EBD779746D93}" srcOrd="0" destOrd="0" presId="urn:microsoft.com/office/officeart/2008/layout/HorizontalMultiLevelHierarchy"/>
    <dgm:cxn modelId="{98944137-340D-4ABC-A1AD-70610BB7C049}" type="presParOf" srcId="{16E7C15B-93E8-449D-9B4F-0F41337DC453}" destId="{33DEAB0C-E33A-40D8-819E-59ED7FB87BFA}" srcOrd="1" destOrd="0" presId="urn:microsoft.com/office/officeart/2008/layout/HorizontalMultiLevelHierarchy"/>
    <dgm:cxn modelId="{6515256A-C5D3-46E7-BE79-56DDFE10F651}" type="presParOf" srcId="{3A94A5B6-16AA-41ED-9554-4C161ACD9D87}" destId="{4FB09DE5-A3D4-4B71-9E04-45270065EF13}" srcOrd="4" destOrd="0" presId="urn:microsoft.com/office/officeart/2008/layout/HorizontalMultiLevelHierarchy"/>
    <dgm:cxn modelId="{DA5BC871-AEBE-4219-89E2-F7E4D9CC7AEF}" type="presParOf" srcId="{4FB09DE5-A3D4-4B71-9E04-45270065EF13}" destId="{F3D71167-FF8B-4458-89E5-8162C2911DE8}" srcOrd="0" destOrd="0" presId="urn:microsoft.com/office/officeart/2008/layout/HorizontalMultiLevelHierarchy"/>
    <dgm:cxn modelId="{56763715-F42A-4E95-A2D7-341965B1ED86}" type="presParOf" srcId="{3A94A5B6-16AA-41ED-9554-4C161ACD9D87}" destId="{6DBE309B-93FB-403C-84C5-0D30F68B82DE}" srcOrd="5" destOrd="0" presId="urn:microsoft.com/office/officeart/2008/layout/HorizontalMultiLevelHierarchy"/>
    <dgm:cxn modelId="{EB3DCE08-ED9A-4F25-A351-E3B0319445F9}" type="presParOf" srcId="{6DBE309B-93FB-403C-84C5-0D30F68B82DE}" destId="{032A94B6-972B-4635-A98C-FBE83E47F937}" srcOrd="0" destOrd="0" presId="urn:microsoft.com/office/officeart/2008/layout/HorizontalMultiLevelHierarchy"/>
    <dgm:cxn modelId="{78FE6583-6BAB-4468-8C73-6575DBAEBFEE}" type="presParOf" srcId="{6DBE309B-93FB-403C-84C5-0D30F68B82DE}" destId="{9C36FDA9-26CC-43F9-BCE1-2893D626B330}" srcOrd="1" destOrd="0" presId="urn:microsoft.com/office/officeart/2008/layout/HorizontalMultiLevelHierarchy"/>
    <dgm:cxn modelId="{F95EA9F1-83FF-4E56-8496-AB08674811C6}" type="presParOf" srcId="{3A94A5B6-16AA-41ED-9554-4C161ACD9D87}" destId="{2942596B-B3B7-4CAE-88FD-886D3020C5B0}" srcOrd="6" destOrd="0" presId="urn:microsoft.com/office/officeart/2008/layout/HorizontalMultiLevelHierarchy"/>
    <dgm:cxn modelId="{B775D0C1-CCD3-4DAA-9F4F-73AD444F2E6E}" type="presParOf" srcId="{2942596B-B3B7-4CAE-88FD-886D3020C5B0}" destId="{68EA1555-7137-4F7A-A596-CE6F8EB7D25F}" srcOrd="0" destOrd="0" presId="urn:microsoft.com/office/officeart/2008/layout/HorizontalMultiLevelHierarchy"/>
    <dgm:cxn modelId="{2E53DC0D-DEF4-4987-9C5D-65B0451ED607}" type="presParOf" srcId="{3A94A5B6-16AA-41ED-9554-4C161ACD9D87}" destId="{0072BADA-7C06-4703-B6B6-3E86F635BD62}" srcOrd="7" destOrd="0" presId="urn:microsoft.com/office/officeart/2008/layout/HorizontalMultiLevelHierarchy"/>
    <dgm:cxn modelId="{9D32D856-850A-4880-BD31-548461E43F0E}" type="presParOf" srcId="{0072BADA-7C06-4703-B6B6-3E86F635BD62}" destId="{B5E0AAA3-6174-4091-953B-05C994DF051E}" srcOrd="0" destOrd="0" presId="urn:microsoft.com/office/officeart/2008/layout/HorizontalMultiLevelHierarchy"/>
    <dgm:cxn modelId="{07F7D30C-6799-461E-AE00-4DC91BE17965}" type="presParOf" srcId="{0072BADA-7C06-4703-B6B6-3E86F635BD62}" destId="{10A3DC5E-8189-4E33-BF73-79D6C9A575E2}"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DC562D-6856-4481-AFE7-CFF8675AF57E}" type="doc">
      <dgm:prSet loTypeId="urn:microsoft.com/office/officeart/2005/8/layout/balance1" loCatId="relationship" qsTypeId="urn:microsoft.com/office/officeart/2005/8/quickstyle/simple1" qsCatId="simple" csTypeId="urn:microsoft.com/office/officeart/2005/8/colors/colorful1" csCatId="colorful" phldr="1"/>
      <dgm:spPr/>
      <dgm:t>
        <a:bodyPr/>
        <a:lstStyle/>
        <a:p>
          <a:endParaRPr lang="en-US"/>
        </a:p>
      </dgm:t>
    </dgm:pt>
    <dgm:pt modelId="{415767D0-61CA-4F66-8DB8-C2EC774B8D86}">
      <dgm:prSet phldrT="[Text]" custT="1"/>
      <dgm:spPr/>
      <dgm:t>
        <a:bodyPr/>
        <a:lstStyle/>
        <a:p>
          <a:r>
            <a:rPr lang="en-US" sz="2800" dirty="0"/>
            <a:t>In Room of Origin</a:t>
          </a:r>
        </a:p>
      </dgm:t>
    </dgm:pt>
    <dgm:pt modelId="{E178EF43-BFE5-4F30-96EE-4B778375EB83}" type="parTrans" cxnId="{EA316B4F-469A-48E6-B062-B41A83E482C9}">
      <dgm:prSet/>
      <dgm:spPr/>
      <dgm:t>
        <a:bodyPr/>
        <a:lstStyle/>
        <a:p>
          <a:endParaRPr lang="en-US"/>
        </a:p>
      </dgm:t>
    </dgm:pt>
    <dgm:pt modelId="{7A80A504-5835-4149-9486-A17AAB25C72C}" type="sibTrans" cxnId="{EA316B4F-469A-48E6-B062-B41A83E482C9}">
      <dgm:prSet/>
      <dgm:spPr/>
      <dgm:t>
        <a:bodyPr/>
        <a:lstStyle/>
        <a:p>
          <a:endParaRPr lang="en-US"/>
        </a:p>
      </dgm:t>
    </dgm:pt>
    <dgm:pt modelId="{4150CFB8-B4D9-41D6-80DE-EB464B299758}">
      <dgm:prSet phldrT="[Text]"/>
      <dgm:spPr>
        <a:solidFill>
          <a:schemeClr val="accent1"/>
        </a:solidFill>
      </dgm:spPr>
      <dgm:t>
        <a:bodyPr/>
        <a:lstStyle/>
        <a:p>
          <a:r>
            <a:rPr lang="en-US" dirty="0"/>
            <a:t>3%</a:t>
          </a:r>
        </a:p>
      </dgm:t>
    </dgm:pt>
    <dgm:pt modelId="{D1EDDE7E-14AD-464D-A630-FDF29580C486}" type="parTrans" cxnId="{0AB55405-E14E-44F3-8750-929EBB6033CD}">
      <dgm:prSet/>
      <dgm:spPr/>
      <dgm:t>
        <a:bodyPr/>
        <a:lstStyle/>
        <a:p>
          <a:endParaRPr lang="en-US"/>
        </a:p>
      </dgm:t>
    </dgm:pt>
    <dgm:pt modelId="{5FF3045F-EAFC-4915-AAA8-DE4B8DC03126}" type="sibTrans" cxnId="{0AB55405-E14E-44F3-8750-929EBB6033CD}">
      <dgm:prSet/>
      <dgm:spPr/>
      <dgm:t>
        <a:bodyPr/>
        <a:lstStyle/>
        <a:p>
          <a:endParaRPr lang="en-US"/>
        </a:p>
      </dgm:t>
    </dgm:pt>
    <dgm:pt modelId="{1F6E81D2-0059-410B-80F9-71967549AEE6}">
      <dgm:prSet phldrT="[Text]" custT="1"/>
      <dgm:spPr/>
      <dgm:t>
        <a:bodyPr/>
        <a:lstStyle/>
        <a:p>
          <a:r>
            <a:rPr lang="en-US" sz="2400" dirty="0"/>
            <a:t>Past Room of Origin</a:t>
          </a:r>
        </a:p>
      </dgm:t>
    </dgm:pt>
    <dgm:pt modelId="{D2121B75-7E77-4A28-A5EF-DADA60997CE4}" type="parTrans" cxnId="{D9168BEB-DD2B-4789-9AB8-7237867FE68C}">
      <dgm:prSet/>
      <dgm:spPr/>
      <dgm:t>
        <a:bodyPr/>
        <a:lstStyle/>
        <a:p>
          <a:endParaRPr lang="en-US"/>
        </a:p>
      </dgm:t>
    </dgm:pt>
    <dgm:pt modelId="{CC6C8718-1BF0-4CA3-9F19-2837DEBDD192}" type="sibTrans" cxnId="{D9168BEB-DD2B-4789-9AB8-7237867FE68C}">
      <dgm:prSet/>
      <dgm:spPr/>
      <dgm:t>
        <a:bodyPr/>
        <a:lstStyle/>
        <a:p>
          <a:endParaRPr lang="en-US"/>
        </a:p>
      </dgm:t>
    </dgm:pt>
    <dgm:pt modelId="{250110A1-7437-4636-A5B7-3AD7C5931378}">
      <dgm:prSet phldrT="[Text]"/>
      <dgm:spPr/>
      <dgm:t>
        <a:bodyPr/>
        <a:lstStyle/>
        <a:p>
          <a:r>
            <a:rPr lang="en-US" dirty="0"/>
            <a:t>81%</a:t>
          </a:r>
        </a:p>
      </dgm:t>
    </dgm:pt>
    <dgm:pt modelId="{65B96DCC-59CA-40DD-B933-A39760AD4168}" type="parTrans" cxnId="{EB63EB96-54E9-47EE-88E1-AA362790F72C}">
      <dgm:prSet/>
      <dgm:spPr/>
      <dgm:t>
        <a:bodyPr/>
        <a:lstStyle/>
        <a:p>
          <a:endParaRPr lang="en-US"/>
        </a:p>
      </dgm:t>
    </dgm:pt>
    <dgm:pt modelId="{796DF4C5-6426-4ECB-B467-7CE4DCD70921}" type="sibTrans" cxnId="{EB63EB96-54E9-47EE-88E1-AA362790F72C}">
      <dgm:prSet/>
      <dgm:spPr/>
      <dgm:t>
        <a:bodyPr/>
        <a:lstStyle/>
        <a:p>
          <a:endParaRPr lang="en-US"/>
        </a:p>
      </dgm:t>
    </dgm:pt>
    <dgm:pt modelId="{3646211D-B984-4B38-AF44-AA1C5E19B778}">
      <dgm:prSet phldrT="[Text]" phldr="1"/>
      <dgm:spPr/>
      <dgm:t>
        <a:bodyPr/>
        <a:lstStyle/>
        <a:p>
          <a:endParaRPr lang="en-US" dirty="0"/>
        </a:p>
      </dgm:t>
    </dgm:pt>
    <dgm:pt modelId="{52822009-4EB4-4D00-A0FE-66BA9EE3F444}" type="sibTrans" cxnId="{7BF4F4CD-3598-4F01-9452-F62F82D5B052}">
      <dgm:prSet/>
      <dgm:spPr/>
      <dgm:t>
        <a:bodyPr/>
        <a:lstStyle/>
        <a:p>
          <a:endParaRPr lang="en-US"/>
        </a:p>
      </dgm:t>
    </dgm:pt>
    <dgm:pt modelId="{72154AE7-E156-46FE-A124-53F3AD648E12}" type="parTrans" cxnId="{7BF4F4CD-3598-4F01-9452-F62F82D5B052}">
      <dgm:prSet/>
      <dgm:spPr/>
      <dgm:t>
        <a:bodyPr/>
        <a:lstStyle/>
        <a:p>
          <a:endParaRPr lang="en-US"/>
        </a:p>
      </dgm:t>
    </dgm:pt>
    <dgm:pt modelId="{655FD164-70AE-4B92-9B16-51E7508D95F8}" type="pres">
      <dgm:prSet presAssocID="{8ADC562D-6856-4481-AFE7-CFF8675AF57E}" presName="outerComposite" presStyleCnt="0">
        <dgm:presLayoutVars>
          <dgm:chMax val="2"/>
          <dgm:animLvl val="lvl"/>
          <dgm:resizeHandles val="exact"/>
        </dgm:presLayoutVars>
      </dgm:prSet>
      <dgm:spPr/>
      <dgm:t>
        <a:bodyPr/>
        <a:lstStyle/>
        <a:p>
          <a:endParaRPr lang="en-US"/>
        </a:p>
      </dgm:t>
    </dgm:pt>
    <dgm:pt modelId="{6C6DFF76-C67B-4D2C-BFF6-7E7BF2AFF02D}" type="pres">
      <dgm:prSet presAssocID="{8ADC562D-6856-4481-AFE7-CFF8675AF57E}" presName="dummyMaxCanvas" presStyleCnt="0"/>
      <dgm:spPr/>
    </dgm:pt>
    <dgm:pt modelId="{093900D4-E398-4F2A-871D-8E030E01CEA3}" type="pres">
      <dgm:prSet presAssocID="{8ADC562D-6856-4481-AFE7-CFF8675AF57E}" presName="parentComposite" presStyleCnt="0"/>
      <dgm:spPr/>
    </dgm:pt>
    <dgm:pt modelId="{35EF91F8-18A5-4139-9C1B-577A8D0B848B}" type="pres">
      <dgm:prSet presAssocID="{8ADC562D-6856-4481-AFE7-CFF8675AF57E}" presName="parent1" presStyleLbl="alignAccFollowNode1" presStyleIdx="0" presStyleCnt="4" custScaleX="131446" custScaleY="118868" custLinFactNeighborX="-3564" custLinFactNeighborY="28302">
        <dgm:presLayoutVars>
          <dgm:chMax val="4"/>
        </dgm:presLayoutVars>
      </dgm:prSet>
      <dgm:spPr/>
      <dgm:t>
        <a:bodyPr/>
        <a:lstStyle/>
        <a:p>
          <a:endParaRPr lang="en-US"/>
        </a:p>
      </dgm:t>
    </dgm:pt>
    <dgm:pt modelId="{3FB2955F-AEA4-4538-987F-3828BFAB4D48}" type="pres">
      <dgm:prSet presAssocID="{8ADC562D-6856-4481-AFE7-CFF8675AF57E}" presName="parent2" presStyleLbl="alignAccFollowNode1" presStyleIdx="1" presStyleCnt="4" custScaleX="125368" custScaleY="109434" custLinFactNeighborX="4130" custLinFactNeighborY="33719">
        <dgm:presLayoutVars>
          <dgm:chMax val="4"/>
        </dgm:presLayoutVars>
      </dgm:prSet>
      <dgm:spPr/>
      <dgm:t>
        <a:bodyPr/>
        <a:lstStyle/>
        <a:p>
          <a:endParaRPr lang="en-US"/>
        </a:p>
      </dgm:t>
    </dgm:pt>
    <dgm:pt modelId="{BDF6489D-D85D-4B73-9485-DAF313A2F33C}" type="pres">
      <dgm:prSet presAssocID="{8ADC562D-6856-4481-AFE7-CFF8675AF57E}" presName="childrenComposite" presStyleCnt="0"/>
      <dgm:spPr/>
    </dgm:pt>
    <dgm:pt modelId="{EA253B08-0CCF-4FBC-8C08-8012301D8C77}" type="pres">
      <dgm:prSet presAssocID="{8ADC562D-6856-4481-AFE7-CFF8675AF57E}" presName="dummyMaxCanvas_ChildArea" presStyleCnt="0"/>
      <dgm:spPr/>
    </dgm:pt>
    <dgm:pt modelId="{02110115-6C42-4350-BBFE-50D64D067CAD}" type="pres">
      <dgm:prSet presAssocID="{8ADC562D-6856-4481-AFE7-CFF8675AF57E}" presName="fulcrum" presStyleLbl="alignAccFollowNode1" presStyleIdx="2" presStyleCnt="4"/>
      <dgm:spPr>
        <a:solidFill>
          <a:schemeClr val="tx1">
            <a:alpha val="90000"/>
          </a:schemeClr>
        </a:solidFill>
      </dgm:spPr>
    </dgm:pt>
    <dgm:pt modelId="{80F3BEF7-A592-4EFD-83D9-D1646692AED1}" type="pres">
      <dgm:prSet presAssocID="{8ADC562D-6856-4481-AFE7-CFF8675AF57E}" presName="balance_12" presStyleLbl="alignAccFollowNode1" presStyleIdx="3" presStyleCnt="4">
        <dgm:presLayoutVars>
          <dgm:bulletEnabled val="1"/>
        </dgm:presLayoutVars>
      </dgm:prSet>
      <dgm:spPr>
        <a:solidFill>
          <a:schemeClr val="tx1">
            <a:alpha val="90000"/>
          </a:schemeClr>
        </a:solidFill>
      </dgm:spPr>
    </dgm:pt>
    <dgm:pt modelId="{F55D747D-AE0B-440B-8418-02AD50D86AD4}" type="pres">
      <dgm:prSet presAssocID="{8ADC562D-6856-4481-AFE7-CFF8675AF57E}" presName="right_12_1" presStyleLbl="node1" presStyleIdx="0" presStyleCnt="3">
        <dgm:presLayoutVars>
          <dgm:bulletEnabled val="1"/>
        </dgm:presLayoutVars>
      </dgm:prSet>
      <dgm:spPr/>
      <dgm:t>
        <a:bodyPr/>
        <a:lstStyle/>
        <a:p>
          <a:endParaRPr lang="en-US"/>
        </a:p>
      </dgm:t>
    </dgm:pt>
    <dgm:pt modelId="{CE36B08C-1E9A-4A0D-AA56-664D780E70A6}" type="pres">
      <dgm:prSet presAssocID="{8ADC562D-6856-4481-AFE7-CFF8675AF57E}" presName="right_12_2" presStyleLbl="node1" presStyleIdx="1" presStyleCnt="3">
        <dgm:presLayoutVars>
          <dgm:bulletEnabled val="1"/>
        </dgm:presLayoutVars>
      </dgm:prSet>
      <dgm:spPr>
        <a:prstGeom prst="downArrow">
          <a:avLst/>
        </a:prstGeom>
      </dgm:spPr>
      <dgm:t>
        <a:bodyPr/>
        <a:lstStyle/>
        <a:p>
          <a:endParaRPr lang="en-US"/>
        </a:p>
      </dgm:t>
    </dgm:pt>
    <dgm:pt modelId="{05ACC9CB-39EA-454A-8581-ECDE31913ACA}" type="pres">
      <dgm:prSet presAssocID="{8ADC562D-6856-4481-AFE7-CFF8675AF57E}" presName="left_12_1" presStyleLbl="node1" presStyleIdx="2" presStyleCnt="3">
        <dgm:presLayoutVars>
          <dgm:bulletEnabled val="1"/>
        </dgm:presLayoutVars>
      </dgm:prSet>
      <dgm:spPr/>
      <dgm:t>
        <a:bodyPr/>
        <a:lstStyle/>
        <a:p>
          <a:endParaRPr lang="en-US"/>
        </a:p>
      </dgm:t>
    </dgm:pt>
  </dgm:ptLst>
  <dgm:cxnLst>
    <dgm:cxn modelId="{EB63EB96-54E9-47EE-88E1-AA362790F72C}" srcId="{1F6E81D2-0059-410B-80F9-71967549AEE6}" destId="{250110A1-7437-4636-A5B7-3AD7C5931378}" srcOrd="0" destOrd="0" parTransId="{65B96DCC-59CA-40DD-B933-A39760AD4168}" sibTransId="{796DF4C5-6426-4ECB-B467-7CE4DCD70921}"/>
    <dgm:cxn modelId="{0AB55405-E14E-44F3-8750-929EBB6033CD}" srcId="{415767D0-61CA-4F66-8DB8-C2EC774B8D86}" destId="{4150CFB8-B4D9-41D6-80DE-EB464B299758}" srcOrd="0" destOrd="0" parTransId="{D1EDDE7E-14AD-464D-A630-FDF29580C486}" sibTransId="{5FF3045F-EAFC-4915-AAA8-DE4B8DC03126}"/>
    <dgm:cxn modelId="{7BF4F4CD-3598-4F01-9452-F62F82D5B052}" srcId="{1F6E81D2-0059-410B-80F9-71967549AEE6}" destId="{3646211D-B984-4B38-AF44-AA1C5E19B778}" srcOrd="1" destOrd="0" parTransId="{72154AE7-E156-46FE-A124-53F3AD648E12}" sibTransId="{52822009-4EB4-4D00-A0FE-66BA9EE3F444}"/>
    <dgm:cxn modelId="{D082F76D-9612-4061-9D95-CD8C745A058F}" type="presOf" srcId="{415767D0-61CA-4F66-8DB8-C2EC774B8D86}" destId="{35EF91F8-18A5-4139-9C1B-577A8D0B848B}" srcOrd="0" destOrd="0" presId="urn:microsoft.com/office/officeart/2005/8/layout/balance1"/>
    <dgm:cxn modelId="{2001EBBB-B79B-4960-99FF-7D65C614280A}" type="presOf" srcId="{8ADC562D-6856-4481-AFE7-CFF8675AF57E}" destId="{655FD164-70AE-4B92-9B16-51E7508D95F8}" srcOrd="0" destOrd="0" presId="urn:microsoft.com/office/officeart/2005/8/layout/balance1"/>
    <dgm:cxn modelId="{52DBE0D1-1BD7-4FDE-BAA0-97F77E7F99F3}" type="presOf" srcId="{4150CFB8-B4D9-41D6-80DE-EB464B299758}" destId="{05ACC9CB-39EA-454A-8581-ECDE31913ACA}" srcOrd="0" destOrd="0" presId="urn:microsoft.com/office/officeart/2005/8/layout/balance1"/>
    <dgm:cxn modelId="{84D357C4-AAB2-4DD4-85CC-E0BC1074717F}" type="presOf" srcId="{1F6E81D2-0059-410B-80F9-71967549AEE6}" destId="{3FB2955F-AEA4-4538-987F-3828BFAB4D48}" srcOrd="0" destOrd="0" presId="urn:microsoft.com/office/officeart/2005/8/layout/balance1"/>
    <dgm:cxn modelId="{D9168BEB-DD2B-4789-9AB8-7237867FE68C}" srcId="{8ADC562D-6856-4481-AFE7-CFF8675AF57E}" destId="{1F6E81D2-0059-410B-80F9-71967549AEE6}" srcOrd="1" destOrd="0" parTransId="{D2121B75-7E77-4A28-A5EF-DADA60997CE4}" sibTransId="{CC6C8718-1BF0-4CA3-9F19-2837DEBDD192}"/>
    <dgm:cxn modelId="{B374B317-856F-4DC8-B7F6-C1D941A275D5}" type="presOf" srcId="{250110A1-7437-4636-A5B7-3AD7C5931378}" destId="{F55D747D-AE0B-440B-8418-02AD50D86AD4}" srcOrd="0" destOrd="0" presId="urn:microsoft.com/office/officeart/2005/8/layout/balance1"/>
    <dgm:cxn modelId="{2F90C25A-B307-49D6-92C0-C15F2680BB10}" type="presOf" srcId="{3646211D-B984-4B38-AF44-AA1C5E19B778}" destId="{CE36B08C-1E9A-4A0D-AA56-664D780E70A6}" srcOrd="0" destOrd="0" presId="urn:microsoft.com/office/officeart/2005/8/layout/balance1"/>
    <dgm:cxn modelId="{EA316B4F-469A-48E6-B062-B41A83E482C9}" srcId="{8ADC562D-6856-4481-AFE7-CFF8675AF57E}" destId="{415767D0-61CA-4F66-8DB8-C2EC774B8D86}" srcOrd="0" destOrd="0" parTransId="{E178EF43-BFE5-4F30-96EE-4B778375EB83}" sibTransId="{7A80A504-5835-4149-9486-A17AAB25C72C}"/>
    <dgm:cxn modelId="{3E3E7B5D-E735-4B5A-A1AE-4AAFBA53B13D}" type="presParOf" srcId="{655FD164-70AE-4B92-9B16-51E7508D95F8}" destId="{6C6DFF76-C67B-4D2C-BFF6-7E7BF2AFF02D}" srcOrd="0" destOrd="0" presId="urn:microsoft.com/office/officeart/2005/8/layout/balance1"/>
    <dgm:cxn modelId="{D05C1917-4269-4698-8521-CE7A93A5F08F}" type="presParOf" srcId="{655FD164-70AE-4B92-9B16-51E7508D95F8}" destId="{093900D4-E398-4F2A-871D-8E030E01CEA3}" srcOrd="1" destOrd="0" presId="urn:microsoft.com/office/officeart/2005/8/layout/balance1"/>
    <dgm:cxn modelId="{E2526274-F746-4901-8264-6AC2432A2FE8}" type="presParOf" srcId="{093900D4-E398-4F2A-871D-8E030E01CEA3}" destId="{35EF91F8-18A5-4139-9C1B-577A8D0B848B}" srcOrd="0" destOrd="0" presId="urn:microsoft.com/office/officeart/2005/8/layout/balance1"/>
    <dgm:cxn modelId="{2CBACBD1-4331-4BFF-8CA8-99FF4CA89A53}" type="presParOf" srcId="{093900D4-E398-4F2A-871D-8E030E01CEA3}" destId="{3FB2955F-AEA4-4538-987F-3828BFAB4D48}" srcOrd="1" destOrd="0" presId="urn:microsoft.com/office/officeart/2005/8/layout/balance1"/>
    <dgm:cxn modelId="{6F5A3DB2-5852-41C3-929B-DA4968B6B9FE}" type="presParOf" srcId="{655FD164-70AE-4B92-9B16-51E7508D95F8}" destId="{BDF6489D-D85D-4B73-9485-DAF313A2F33C}" srcOrd="2" destOrd="0" presId="urn:microsoft.com/office/officeart/2005/8/layout/balance1"/>
    <dgm:cxn modelId="{D44CE2F1-CEE5-4FD2-A9AF-1E6C71ECE01A}" type="presParOf" srcId="{BDF6489D-D85D-4B73-9485-DAF313A2F33C}" destId="{EA253B08-0CCF-4FBC-8C08-8012301D8C77}" srcOrd="0" destOrd="0" presId="urn:microsoft.com/office/officeart/2005/8/layout/balance1"/>
    <dgm:cxn modelId="{17F7EC20-7265-4F6C-A489-C169CD04296F}" type="presParOf" srcId="{BDF6489D-D85D-4B73-9485-DAF313A2F33C}" destId="{02110115-6C42-4350-BBFE-50D64D067CAD}" srcOrd="1" destOrd="0" presId="urn:microsoft.com/office/officeart/2005/8/layout/balance1"/>
    <dgm:cxn modelId="{2030241A-EE01-4CDC-9DC2-12A7D76756A8}" type="presParOf" srcId="{BDF6489D-D85D-4B73-9485-DAF313A2F33C}" destId="{80F3BEF7-A592-4EFD-83D9-D1646692AED1}" srcOrd="2" destOrd="0" presId="urn:microsoft.com/office/officeart/2005/8/layout/balance1"/>
    <dgm:cxn modelId="{F02800EB-DC47-4DD0-BAD0-E0DE94B73FCF}" type="presParOf" srcId="{BDF6489D-D85D-4B73-9485-DAF313A2F33C}" destId="{F55D747D-AE0B-440B-8418-02AD50D86AD4}" srcOrd="3" destOrd="0" presId="urn:microsoft.com/office/officeart/2005/8/layout/balance1"/>
    <dgm:cxn modelId="{AEBE697F-8122-45DD-97A0-4554B674B3FF}" type="presParOf" srcId="{BDF6489D-D85D-4B73-9485-DAF313A2F33C}" destId="{CE36B08C-1E9A-4A0D-AA56-664D780E70A6}" srcOrd="4" destOrd="0" presId="urn:microsoft.com/office/officeart/2005/8/layout/balance1"/>
    <dgm:cxn modelId="{01959FDF-8F24-437A-B0EF-1D5F033D526A}" type="presParOf" srcId="{BDF6489D-D85D-4B73-9485-DAF313A2F33C}" destId="{05ACC9CB-39EA-454A-8581-ECDE31913ACA}" srcOrd="5"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816773" y="77470"/>
            <a:ext cx="3037840" cy="464820"/>
          </a:xfrm>
          <a:prstGeom prst="rect">
            <a:avLst/>
          </a:prstGeom>
        </p:spPr>
        <p:txBody>
          <a:bodyPr vert="horz" lIns="93177" tIns="46589" rIns="93177" bIns="46589" rtlCol="0" anchor="ctr" anchorCtr="0"/>
          <a:lstStyle>
            <a:lvl1pPr algn="r">
              <a:defRPr sz="1200"/>
            </a:lvl1pPr>
          </a:lstStyle>
          <a:p>
            <a:r>
              <a:rPr lang="en-US" sz="1000" dirty="0"/>
              <a:t>Wednesday, March 26, 2014</a:t>
            </a:r>
          </a:p>
        </p:txBody>
      </p:sp>
      <p:sp>
        <p:nvSpPr>
          <p:cNvPr id="4" name="Footer Placeholder 3"/>
          <p:cNvSpPr>
            <a:spLocks noGrp="1"/>
          </p:cNvSpPr>
          <p:nvPr>
            <p:ph type="ftr" sz="quarter" idx="2"/>
          </p:nvPr>
        </p:nvSpPr>
        <p:spPr>
          <a:xfrm>
            <a:off x="77893" y="8754110"/>
            <a:ext cx="3037840" cy="464820"/>
          </a:xfrm>
          <a:prstGeom prst="rect">
            <a:avLst/>
          </a:prstGeom>
        </p:spPr>
        <p:txBody>
          <a:bodyPr vert="horz" lIns="93177" tIns="46589" rIns="93177" bIns="46589" rtlCol="0" anchor="ctr" anchorCtr="0"/>
          <a:lstStyle>
            <a:lvl1pPr algn="l">
              <a:defRPr sz="1200"/>
            </a:lvl1pPr>
          </a:lstStyle>
          <a:p>
            <a:r>
              <a:rPr lang="en-US" b="1" dirty="0">
                <a:solidFill>
                  <a:srgbClr val="C00000"/>
                </a:solidFill>
              </a:rPr>
              <a:t>LEAD. EDUCATE. SERVE.</a:t>
            </a:r>
          </a:p>
        </p:txBody>
      </p:sp>
      <p:sp>
        <p:nvSpPr>
          <p:cNvPr id="5" name="Slide Number Placeholder 4"/>
          <p:cNvSpPr>
            <a:spLocks noGrp="1"/>
          </p:cNvSpPr>
          <p:nvPr>
            <p:ph type="sldNum" sz="quarter" idx="3"/>
          </p:nvPr>
        </p:nvSpPr>
        <p:spPr>
          <a:xfrm>
            <a:off x="3894667" y="8754110"/>
            <a:ext cx="3037840" cy="464820"/>
          </a:xfrm>
          <a:prstGeom prst="rect">
            <a:avLst/>
          </a:prstGeom>
        </p:spPr>
        <p:txBody>
          <a:bodyPr vert="horz" lIns="93177" tIns="46589" rIns="93177" bIns="46589" rtlCol="0" anchor="b"/>
          <a:lstStyle>
            <a:lvl1pPr algn="r">
              <a:defRPr sz="1200"/>
            </a:lvl1pPr>
          </a:lstStyle>
          <a:p>
            <a:fld id="{2D6F847D-0150-478F-8933-CFFC229A8ECB}" type="slidenum">
              <a:rPr lang="en-US" sz="1000"/>
              <a:pPr/>
              <a:t>‹#›</a:t>
            </a:fld>
            <a:endParaRPr lang="en-US" sz="1000"/>
          </a:p>
        </p:txBody>
      </p:sp>
      <p:pic>
        <p:nvPicPr>
          <p:cNvPr id="12" name="Picture 11" descr="FRI_Logo2014_Horiz_CMYK.jpg"/>
          <p:cNvPicPr>
            <a:picLocks noChangeAspect="1"/>
          </p:cNvPicPr>
          <p:nvPr/>
        </p:nvPicPr>
        <p:blipFill>
          <a:blip r:embed="rId2" cstate="print"/>
          <a:stretch>
            <a:fillRect/>
          </a:stretch>
        </p:blipFill>
        <p:spPr>
          <a:xfrm>
            <a:off x="155787" y="77470"/>
            <a:ext cx="2804160" cy="571552"/>
          </a:xfrm>
          <a:prstGeom prst="rect">
            <a:avLst/>
          </a:prstGeom>
        </p:spPr>
      </p:pic>
      <p:pic>
        <p:nvPicPr>
          <p:cNvPr id="13" name="Picture 12" descr="IAFC_CMYK.jpg"/>
          <p:cNvPicPr>
            <a:picLocks noChangeAspect="1"/>
          </p:cNvPicPr>
          <p:nvPr/>
        </p:nvPicPr>
        <p:blipFill>
          <a:blip r:embed="rId3" cstate="print"/>
          <a:stretch>
            <a:fillRect/>
          </a:stretch>
        </p:blipFill>
        <p:spPr>
          <a:xfrm>
            <a:off x="3271520" y="8599170"/>
            <a:ext cx="543612" cy="588772"/>
          </a:xfrm>
          <a:prstGeom prst="rect">
            <a:avLst/>
          </a:prstGeom>
        </p:spPr>
      </p:pic>
    </p:spTree>
    <p:extLst>
      <p:ext uri="{BB962C8B-B14F-4D97-AF65-F5344CB8AC3E}">
        <p14:creationId xmlns:p14="http://schemas.microsoft.com/office/powerpoint/2010/main" val="34450684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7893" y="77470"/>
            <a:ext cx="3037840" cy="464820"/>
          </a:xfrm>
          <a:prstGeom prst="rect">
            <a:avLst/>
          </a:prstGeom>
        </p:spPr>
        <p:txBody>
          <a:bodyPr vert="horz" lIns="93177" tIns="46589" rIns="93177" bIns="46589" rtlCol="0" anchor="ctr" anchorCtr="0"/>
          <a:lstStyle>
            <a:lvl1pPr algn="l">
              <a:defRPr sz="1200" b="1"/>
            </a:lvl1pPr>
          </a:lstStyle>
          <a:p>
            <a:r>
              <a:rPr lang="en-US" dirty="0"/>
              <a:t>FIRE-RESCUE INTERNATIONAL 2014</a:t>
            </a:r>
          </a:p>
        </p:txBody>
      </p:sp>
      <p:sp>
        <p:nvSpPr>
          <p:cNvPr id="3" name="Date Placeholder 2"/>
          <p:cNvSpPr>
            <a:spLocks noGrp="1"/>
          </p:cNvSpPr>
          <p:nvPr>
            <p:ph type="dt" idx="1"/>
          </p:nvPr>
        </p:nvSpPr>
        <p:spPr>
          <a:xfrm>
            <a:off x="3894667" y="77470"/>
            <a:ext cx="3037840" cy="464820"/>
          </a:xfrm>
          <a:prstGeom prst="rect">
            <a:avLst/>
          </a:prstGeom>
        </p:spPr>
        <p:txBody>
          <a:bodyPr vert="horz" lIns="93177" tIns="46589" rIns="93177" bIns="46589" rtlCol="0" anchor="ctr" anchorCtr="0"/>
          <a:lstStyle>
            <a:lvl1pPr algn="r">
              <a:defRPr sz="1000"/>
            </a:lvl1pPr>
          </a:lstStyle>
          <a:p>
            <a:r>
              <a:rPr lang="en-US" dirty="0"/>
              <a:t>Wednesday, March 26, 2014</a:t>
            </a:r>
          </a:p>
        </p:txBody>
      </p:sp>
      <p:sp>
        <p:nvSpPr>
          <p:cNvPr id="4" name="Slide Image Placeholder 3"/>
          <p:cNvSpPr>
            <a:spLocks noGrp="1" noRot="1" noChangeAspect="1"/>
          </p:cNvSpPr>
          <p:nvPr>
            <p:ph type="sldImg" idx="2"/>
          </p:nvPr>
        </p:nvSpPr>
        <p:spPr>
          <a:xfrm>
            <a:off x="-271463" y="696913"/>
            <a:ext cx="7500938" cy="42227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5035550"/>
            <a:ext cx="5608320" cy="3563620"/>
          </a:xfrm>
          <a:prstGeom prst="rect">
            <a:avLst/>
          </a:prstGeom>
        </p:spPr>
        <p:txBody>
          <a:bodyPr vert="horz" lIns="93177" tIns="46589" rIns="93177" bIns="4658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77893" y="8754110"/>
            <a:ext cx="3037840" cy="464820"/>
          </a:xfrm>
          <a:prstGeom prst="rect">
            <a:avLst/>
          </a:prstGeom>
        </p:spPr>
        <p:txBody>
          <a:bodyPr vert="horz" lIns="93177" tIns="46589" rIns="93177" bIns="46589" rtlCol="0" anchor="ctr" anchorCtr="0"/>
          <a:lstStyle>
            <a:lvl1pPr algn="l">
              <a:defRPr sz="1200" b="1">
                <a:solidFill>
                  <a:srgbClr val="C00000"/>
                </a:solidFill>
              </a:defRPr>
            </a:lvl1pPr>
          </a:lstStyle>
          <a:p>
            <a:r>
              <a:rPr lang="en-US" dirty="0"/>
              <a:t>LEAD. EDUCATE. SERVE.</a:t>
            </a:r>
          </a:p>
        </p:txBody>
      </p:sp>
      <p:sp>
        <p:nvSpPr>
          <p:cNvPr id="7" name="Slide Number Placeholder 6"/>
          <p:cNvSpPr>
            <a:spLocks noGrp="1"/>
          </p:cNvSpPr>
          <p:nvPr>
            <p:ph type="sldNum" sz="quarter" idx="5"/>
          </p:nvPr>
        </p:nvSpPr>
        <p:spPr>
          <a:xfrm>
            <a:off x="3894667" y="8754110"/>
            <a:ext cx="3037840" cy="464820"/>
          </a:xfrm>
          <a:prstGeom prst="rect">
            <a:avLst/>
          </a:prstGeom>
        </p:spPr>
        <p:txBody>
          <a:bodyPr vert="horz" lIns="93177" tIns="46589" rIns="93177" bIns="46589" rtlCol="0" anchor="ctr" anchorCtr="0"/>
          <a:lstStyle>
            <a:lvl1pPr algn="r">
              <a:defRPr sz="1000"/>
            </a:lvl1pPr>
          </a:lstStyle>
          <a:p>
            <a:fld id="{0C04CD64-398E-495E-8E67-348745F366F1}" type="slidenum">
              <a:rPr lang="en-US" smtClean="0"/>
              <a:pPr/>
              <a:t>‹#›</a:t>
            </a:fld>
            <a:endParaRPr lang="en-US"/>
          </a:p>
        </p:txBody>
      </p:sp>
      <p:pic>
        <p:nvPicPr>
          <p:cNvPr id="8" name="Picture 7" descr="IAFC_CMYK.jpg"/>
          <p:cNvPicPr>
            <a:picLocks noChangeAspect="1"/>
          </p:cNvPicPr>
          <p:nvPr/>
        </p:nvPicPr>
        <p:blipFill>
          <a:blip r:embed="rId2"/>
          <a:stretch>
            <a:fillRect/>
          </a:stretch>
        </p:blipFill>
        <p:spPr>
          <a:xfrm>
            <a:off x="3193627" y="8521700"/>
            <a:ext cx="629378" cy="681664"/>
          </a:xfrm>
          <a:prstGeom prst="rect">
            <a:avLst/>
          </a:prstGeom>
        </p:spPr>
      </p:pic>
    </p:spTree>
    <p:extLst>
      <p:ext uri="{BB962C8B-B14F-4D97-AF65-F5344CB8AC3E}">
        <p14:creationId xmlns:p14="http://schemas.microsoft.com/office/powerpoint/2010/main" val="2236820551"/>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000" kern="1200">
        <a:solidFill>
          <a:schemeClr val="tx1"/>
        </a:solidFill>
        <a:latin typeface="+mn-lt"/>
        <a:ea typeface="+mn-ea"/>
        <a:cs typeface="+mn-cs"/>
      </a:defRPr>
    </a:lvl2pPr>
    <a:lvl3pPr marL="914400" algn="l" defTabSz="914400" rtl="0" eaLnBrk="1" latinLnBrk="0" hangingPunct="1">
      <a:defRPr sz="1000" kern="1200">
        <a:solidFill>
          <a:schemeClr val="tx1"/>
        </a:solidFill>
        <a:latin typeface="+mn-lt"/>
        <a:ea typeface="+mn-ea"/>
        <a:cs typeface="+mn-cs"/>
      </a:defRPr>
    </a:lvl3pPr>
    <a:lvl4pPr marL="1371600" algn="l" defTabSz="914400" rtl="0" eaLnBrk="1" latinLnBrk="0" hangingPunct="1">
      <a:defRPr sz="1000" kern="1200">
        <a:solidFill>
          <a:schemeClr val="tx1"/>
        </a:solidFill>
        <a:latin typeface="+mn-lt"/>
        <a:ea typeface="+mn-ea"/>
        <a:cs typeface="+mn-cs"/>
      </a:defRPr>
    </a:lvl4pPr>
    <a:lvl5pPr marL="1828800" algn="l" defTabSz="914400" rtl="0" eaLnBrk="1" latinLnBrk="0" hangingPunct="1">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463" y="696913"/>
            <a:ext cx="7500938" cy="42227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04CD64-398E-495E-8E67-348745F366F1}" type="slidenum">
              <a:rPr lang="en-US" smtClean="0"/>
              <a:pPr/>
              <a:t>1</a:t>
            </a:fld>
            <a:endParaRPr lang="en-US"/>
          </a:p>
        </p:txBody>
      </p:sp>
    </p:spTree>
    <p:extLst>
      <p:ext uri="{BB962C8B-B14F-4D97-AF65-F5344CB8AC3E}">
        <p14:creationId xmlns:p14="http://schemas.microsoft.com/office/powerpoint/2010/main" val="1525050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304D91-187A-834A-A960-C1F049368D4E}" type="slidenum">
              <a:rPr lang="en-US" smtClean="0"/>
              <a:t>10</a:t>
            </a:fld>
            <a:endParaRPr lang="en-US"/>
          </a:p>
        </p:txBody>
      </p:sp>
    </p:spTree>
    <p:extLst>
      <p:ext uri="{BB962C8B-B14F-4D97-AF65-F5344CB8AC3E}">
        <p14:creationId xmlns:p14="http://schemas.microsoft.com/office/powerpoint/2010/main" val="2723147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304D91-187A-834A-A960-C1F049368D4E}" type="slidenum">
              <a:rPr lang="en-US" smtClean="0"/>
              <a:t>11</a:t>
            </a:fld>
            <a:endParaRPr lang="en-US"/>
          </a:p>
        </p:txBody>
      </p:sp>
    </p:spTree>
    <p:extLst>
      <p:ext uri="{BB962C8B-B14F-4D97-AF65-F5344CB8AC3E}">
        <p14:creationId xmlns:p14="http://schemas.microsoft.com/office/powerpoint/2010/main" val="1996710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r>
              <a:rPr lang="en-US" dirty="0"/>
              <a:t>John. This tells you nothing really other than how many times the tones sounded. What does this really tell us?  Running a few more calls, yes but what is the outcome of the calls.  In some agencies, the busier they get, the faster and better they get because its now more of the focus for the day.  Some agencies might have a declining number of calls and yet have worse response times because of calls that come in stacked.  </a:t>
            </a:r>
          </a:p>
          <a:p>
            <a:endParaRPr lang="en-US" dirty="0"/>
          </a:p>
        </p:txBody>
      </p:sp>
      <p:sp>
        <p:nvSpPr>
          <p:cNvPr id="4" name="Slide Number Placeholder 3"/>
          <p:cNvSpPr>
            <a:spLocks noGrp="1"/>
          </p:cNvSpPr>
          <p:nvPr>
            <p:ph type="sldNum" sz="quarter" idx="10"/>
          </p:nvPr>
        </p:nvSpPr>
        <p:spPr/>
        <p:txBody>
          <a:bodyPr/>
          <a:lstStyle/>
          <a:p>
            <a:fld id="{2534FB63-FF46-4F53-A487-4043D3F38F15}" type="slidenum">
              <a:rPr lang="en-US" smtClean="0"/>
              <a:t>12</a:t>
            </a:fld>
            <a:endParaRPr lang="en-US"/>
          </a:p>
        </p:txBody>
      </p:sp>
    </p:spTree>
    <p:extLst>
      <p:ext uri="{BB962C8B-B14F-4D97-AF65-F5344CB8AC3E}">
        <p14:creationId xmlns:p14="http://schemas.microsoft.com/office/powerpoint/2010/main" val="1754361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r>
              <a:rPr lang="en-US" dirty="0"/>
              <a:t>This is slightly more sophisticated.  Here an agency is showing the difference between running a number of incidents versus the number of responses that were needed to meet the needs of the call.  i.e. 5 units might respond to the same fire call.  It would then be 1 call for service but 5 responses. Also, remember to account</a:t>
            </a:r>
            <a:r>
              <a:rPr lang="en-US" baseline="0" dirty="0"/>
              <a:t> for all the calls for service when determining workload, not just the calls within the first due area.   Example, first due units get the NFIRS report and that might count as one incident, but you may have had 2 to 5 other units responding to the same call.  YET, this is just a simple response.  This does not explain how much work was done once you got to the incident.</a:t>
            </a:r>
            <a:endParaRPr lang="en-US" dirty="0"/>
          </a:p>
          <a:p>
            <a:endParaRPr lang="en-US" dirty="0"/>
          </a:p>
        </p:txBody>
      </p:sp>
      <p:sp>
        <p:nvSpPr>
          <p:cNvPr id="4" name="Slide Number Placeholder 3"/>
          <p:cNvSpPr>
            <a:spLocks noGrp="1"/>
          </p:cNvSpPr>
          <p:nvPr>
            <p:ph type="sldNum" sz="quarter" idx="10"/>
          </p:nvPr>
        </p:nvSpPr>
        <p:spPr/>
        <p:txBody>
          <a:bodyPr/>
          <a:lstStyle/>
          <a:p>
            <a:fld id="{2534FB63-FF46-4F53-A487-4043D3F38F15}" type="slidenum">
              <a:rPr lang="en-US" smtClean="0"/>
              <a:t>13</a:t>
            </a:fld>
            <a:endParaRPr lang="en-US"/>
          </a:p>
        </p:txBody>
      </p:sp>
    </p:spTree>
    <p:extLst>
      <p:ext uri="{BB962C8B-B14F-4D97-AF65-F5344CB8AC3E}">
        <p14:creationId xmlns:p14="http://schemas.microsoft.com/office/powerpoint/2010/main" val="3078140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7518">
              <a:defRPr/>
            </a:pPr>
            <a:r>
              <a:rPr lang="en-US" dirty="0"/>
              <a:t>One</a:t>
            </a:r>
            <a:r>
              <a:rPr lang="en-US" baseline="0" dirty="0"/>
              <a:t> of the best measurement is what is a day in the life of a firefighter look like?   How busy are they based on a percentage of their available hours?</a:t>
            </a:r>
            <a:endParaRPr lang="en-US" dirty="0"/>
          </a:p>
          <a:p>
            <a:endParaRPr lang="en-US" dirty="0"/>
          </a:p>
        </p:txBody>
      </p:sp>
      <p:sp>
        <p:nvSpPr>
          <p:cNvPr id="4" name="Slide Number Placeholder 3"/>
          <p:cNvSpPr>
            <a:spLocks noGrp="1"/>
          </p:cNvSpPr>
          <p:nvPr>
            <p:ph type="sldNum" sz="quarter" idx="10"/>
          </p:nvPr>
        </p:nvSpPr>
        <p:spPr/>
        <p:txBody>
          <a:bodyPr/>
          <a:lstStyle/>
          <a:p>
            <a:fld id="{2534FB63-FF46-4F53-A487-4043D3F38F15}" type="slidenum">
              <a:rPr lang="en-US" smtClean="0"/>
              <a:t>14</a:t>
            </a:fld>
            <a:endParaRPr lang="en-US"/>
          </a:p>
        </p:txBody>
      </p:sp>
    </p:spTree>
    <p:extLst>
      <p:ext uri="{BB962C8B-B14F-4D97-AF65-F5344CB8AC3E}">
        <p14:creationId xmlns:p14="http://schemas.microsoft.com/office/powerpoint/2010/main" val="2236521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endParaRPr lang="en-US" dirty="0"/>
          </a:p>
        </p:txBody>
      </p:sp>
      <p:sp>
        <p:nvSpPr>
          <p:cNvPr id="4" name="Slide Number Placeholder 3"/>
          <p:cNvSpPr>
            <a:spLocks noGrp="1"/>
          </p:cNvSpPr>
          <p:nvPr>
            <p:ph type="sldNum" sz="quarter" idx="10"/>
          </p:nvPr>
        </p:nvSpPr>
        <p:spPr/>
        <p:txBody>
          <a:bodyPr/>
          <a:lstStyle/>
          <a:p>
            <a:fld id="{2534FB63-FF46-4F53-A487-4043D3F38F15}" type="slidenum">
              <a:rPr lang="en-US" smtClean="0"/>
              <a:t>15</a:t>
            </a:fld>
            <a:endParaRPr lang="en-US" dirty="0"/>
          </a:p>
        </p:txBody>
      </p:sp>
    </p:spTree>
    <p:extLst>
      <p:ext uri="{BB962C8B-B14F-4D97-AF65-F5344CB8AC3E}">
        <p14:creationId xmlns:p14="http://schemas.microsoft.com/office/powerpoint/2010/main" val="560014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Maybe you are running too many of the wrong type of call.  Maybe your population is primarily elderly or a demographic that needs lots of extra services?   Will this change over time?  I suspect this will be the pattern for most agencies over the coming years.</a:t>
            </a:r>
          </a:p>
        </p:txBody>
      </p:sp>
      <p:sp>
        <p:nvSpPr>
          <p:cNvPr id="4" name="Slide Number Placeholder 3"/>
          <p:cNvSpPr>
            <a:spLocks noGrp="1"/>
          </p:cNvSpPr>
          <p:nvPr>
            <p:ph type="sldNum" sz="quarter" idx="10"/>
          </p:nvPr>
        </p:nvSpPr>
        <p:spPr/>
        <p:txBody>
          <a:bodyPr/>
          <a:lstStyle/>
          <a:p>
            <a:fld id="{2534FB63-FF46-4F53-A487-4043D3F38F15}" type="slidenum">
              <a:rPr lang="en-US" smtClean="0"/>
              <a:t>16</a:t>
            </a:fld>
            <a:endParaRPr lang="en-US"/>
          </a:p>
        </p:txBody>
      </p:sp>
    </p:spTree>
    <p:extLst>
      <p:ext uri="{BB962C8B-B14F-4D97-AF65-F5344CB8AC3E}">
        <p14:creationId xmlns:p14="http://schemas.microsoft.com/office/powerpoint/2010/main" val="1522012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r>
              <a:rPr lang="en-US" dirty="0"/>
              <a:t>Some agencies just show EMS calls versus all other types of calls.  Again, what does this really tell you?  What is an MVA?  Is it medical, is it a rescue, or how else will you classify it? Some agencies use over simplified graphs which can create some urban myths such as; 80% of your calls are EMS so why do we need to have all those big fire trucks and so many firefighters?</a:t>
            </a:r>
          </a:p>
          <a:p>
            <a:endParaRPr lang="en-US" dirty="0"/>
          </a:p>
        </p:txBody>
      </p:sp>
      <p:sp>
        <p:nvSpPr>
          <p:cNvPr id="4" name="Slide Number Placeholder 3"/>
          <p:cNvSpPr>
            <a:spLocks noGrp="1"/>
          </p:cNvSpPr>
          <p:nvPr>
            <p:ph type="sldNum" sz="quarter" idx="10"/>
          </p:nvPr>
        </p:nvSpPr>
        <p:spPr/>
        <p:txBody>
          <a:bodyPr/>
          <a:lstStyle/>
          <a:p>
            <a:fld id="{2534FB63-FF46-4F53-A487-4043D3F38F15}" type="slidenum">
              <a:rPr lang="en-US" smtClean="0"/>
              <a:t>17</a:t>
            </a:fld>
            <a:endParaRPr lang="en-US"/>
          </a:p>
        </p:txBody>
      </p:sp>
    </p:spTree>
    <p:extLst>
      <p:ext uri="{BB962C8B-B14F-4D97-AF65-F5344CB8AC3E}">
        <p14:creationId xmlns:p14="http://schemas.microsoft.com/office/powerpoint/2010/main" val="1147319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where the “80% Medical” can be illustrated graphically to better represent the variety of calls you are truly handling. Same data but shows Rescue Calls and other types of calls that might have been </a:t>
            </a:r>
            <a:r>
              <a:rPr lang="en-US" dirty="0" err="1"/>
              <a:t>mis</a:t>
            </a:r>
            <a:r>
              <a:rPr lang="en-US" dirty="0"/>
              <a:t>-categorized as EMS as their own category.</a:t>
            </a:r>
          </a:p>
          <a:p>
            <a:r>
              <a:rPr lang="en-US" dirty="0"/>
              <a:t>Now we describe this as number of calls for service that fall into a category…. .NOT Workload.   </a:t>
            </a:r>
          </a:p>
          <a:p>
            <a:endParaRPr lang="en-US" dirty="0"/>
          </a:p>
        </p:txBody>
      </p:sp>
      <p:sp>
        <p:nvSpPr>
          <p:cNvPr id="4" name="Slide Number Placeholder 3"/>
          <p:cNvSpPr>
            <a:spLocks noGrp="1"/>
          </p:cNvSpPr>
          <p:nvPr>
            <p:ph type="sldNum" sz="quarter" idx="10"/>
          </p:nvPr>
        </p:nvSpPr>
        <p:spPr/>
        <p:txBody>
          <a:bodyPr/>
          <a:lstStyle/>
          <a:p>
            <a:fld id="{2534FB63-FF46-4F53-A487-4043D3F38F15}" type="slidenum">
              <a:rPr lang="en-US" smtClean="0"/>
              <a:t>18</a:t>
            </a:fld>
            <a:endParaRPr lang="en-US"/>
          </a:p>
        </p:txBody>
      </p:sp>
    </p:spTree>
    <p:extLst>
      <p:ext uri="{BB962C8B-B14F-4D97-AF65-F5344CB8AC3E}">
        <p14:creationId xmlns:p14="http://schemas.microsoft.com/office/powerpoint/2010/main" val="7191636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of day can be slightly interested but I suspect every agency in the nation has a pattern similar to this (maybe not bedroom communities).   Here station 2 looks very busy but compared to what?  </a:t>
            </a:r>
          </a:p>
        </p:txBody>
      </p:sp>
      <p:sp>
        <p:nvSpPr>
          <p:cNvPr id="4" name="Slide Number Placeholder 3"/>
          <p:cNvSpPr>
            <a:spLocks noGrp="1"/>
          </p:cNvSpPr>
          <p:nvPr>
            <p:ph type="sldNum" sz="quarter" idx="10"/>
          </p:nvPr>
        </p:nvSpPr>
        <p:spPr/>
        <p:txBody>
          <a:bodyPr/>
          <a:lstStyle/>
          <a:p>
            <a:fld id="{2534FB63-FF46-4F53-A487-4043D3F38F15}" type="slidenum">
              <a:rPr lang="en-US" smtClean="0"/>
              <a:t>19</a:t>
            </a:fld>
            <a:endParaRPr lang="en-US"/>
          </a:p>
        </p:txBody>
      </p:sp>
    </p:spTree>
    <p:extLst>
      <p:ext uri="{BB962C8B-B14F-4D97-AF65-F5344CB8AC3E}">
        <p14:creationId xmlns:p14="http://schemas.microsoft.com/office/powerpoint/2010/main" val="4282636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I have just completed my second year as a new fire chief – first fire chief position.</a:t>
            </a:r>
          </a:p>
          <a:p>
            <a:r>
              <a:rPr lang="en-US" sz="2000" dirty="0"/>
              <a:t>I have had the opportunity to see first hand good and bad fire chiefs. I took things away from all of them, especially some things not to do and we will discuss some of these during this presentation.</a:t>
            </a:r>
          </a:p>
          <a:p>
            <a:r>
              <a:rPr lang="en-US" sz="2000" dirty="0"/>
              <a:t>Your goal should be to find a good mentor and sounding board right away. They will help you to know if you are ready to be a fire chief, ways to prepare, and assist you once you become a fire chief.</a:t>
            </a:r>
          </a:p>
        </p:txBody>
      </p:sp>
      <p:sp>
        <p:nvSpPr>
          <p:cNvPr id="4" name="Slide Number Placeholder 3"/>
          <p:cNvSpPr>
            <a:spLocks noGrp="1"/>
          </p:cNvSpPr>
          <p:nvPr>
            <p:ph type="sldNum" sz="quarter" idx="10"/>
          </p:nvPr>
        </p:nvSpPr>
        <p:spPr/>
        <p:txBody>
          <a:bodyPr/>
          <a:lstStyle/>
          <a:p>
            <a:fld id="{0C04CD64-398E-495E-8E67-348745F366F1}"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40731337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4FB63-FF46-4F53-A487-4043D3F38F15}" type="slidenum">
              <a:rPr lang="en-US" smtClean="0"/>
              <a:t>20</a:t>
            </a:fld>
            <a:endParaRPr lang="en-US"/>
          </a:p>
        </p:txBody>
      </p:sp>
    </p:spTree>
    <p:extLst>
      <p:ext uri="{BB962C8B-B14F-4D97-AF65-F5344CB8AC3E}">
        <p14:creationId xmlns:p14="http://schemas.microsoft.com/office/powerpoint/2010/main" val="12099094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4FB63-FF46-4F53-A487-4043D3F38F15}" type="slidenum">
              <a:rPr lang="en-US" smtClean="0"/>
              <a:t>21</a:t>
            </a:fld>
            <a:endParaRPr lang="en-US"/>
          </a:p>
        </p:txBody>
      </p:sp>
    </p:spTree>
    <p:extLst>
      <p:ext uri="{BB962C8B-B14F-4D97-AF65-F5344CB8AC3E}">
        <p14:creationId xmlns:p14="http://schemas.microsoft.com/office/powerpoint/2010/main" val="13901945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JB</a:t>
            </a:r>
          </a:p>
        </p:txBody>
      </p:sp>
      <p:sp>
        <p:nvSpPr>
          <p:cNvPr id="4" name="Slide Number Placeholder 3"/>
          <p:cNvSpPr>
            <a:spLocks noGrp="1"/>
          </p:cNvSpPr>
          <p:nvPr>
            <p:ph type="sldNum" sz="quarter" idx="10"/>
          </p:nvPr>
        </p:nvSpPr>
        <p:spPr/>
        <p:txBody>
          <a:bodyPr/>
          <a:lstStyle/>
          <a:p>
            <a:fld id="{2534FB63-FF46-4F53-A487-4043D3F38F15}" type="slidenum">
              <a:rPr lang="en-US" smtClean="0"/>
              <a:t>22</a:t>
            </a:fld>
            <a:endParaRPr lang="en-US"/>
          </a:p>
        </p:txBody>
      </p:sp>
    </p:spTree>
    <p:extLst>
      <p:ext uri="{BB962C8B-B14F-4D97-AF65-F5344CB8AC3E}">
        <p14:creationId xmlns:p14="http://schemas.microsoft.com/office/powerpoint/2010/main" val="1046772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4FB63-FF46-4F53-A487-4043D3F38F15}" type="slidenum">
              <a:rPr lang="en-US" smtClean="0"/>
              <a:t>23</a:t>
            </a:fld>
            <a:endParaRPr lang="en-US"/>
          </a:p>
        </p:txBody>
      </p:sp>
    </p:spTree>
    <p:extLst>
      <p:ext uri="{BB962C8B-B14F-4D97-AF65-F5344CB8AC3E}">
        <p14:creationId xmlns:p14="http://schemas.microsoft.com/office/powerpoint/2010/main" val="40564855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4FB63-FF46-4F53-A487-4043D3F38F15}" type="slidenum">
              <a:rPr lang="en-US" smtClean="0"/>
              <a:t>24</a:t>
            </a:fld>
            <a:endParaRPr lang="en-US"/>
          </a:p>
        </p:txBody>
      </p:sp>
    </p:spTree>
    <p:extLst>
      <p:ext uri="{BB962C8B-B14F-4D97-AF65-F5344CB8AC3E}">
        <p14:creationId xmlns:p14="http://schemas.microsoft.com/office/powerpoint/2010/main" val="18885133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4FB63-FF46-4F53-A487-4043D3F38F15}" type="slidenum">
              <a:rPr lang="en-US" smtClean="0"/>
              <a:t>25</a:t>
            </a:fld>
            <a:endParaRPr lang="en-US"/>
          </a:p>
        </p:txBody>
      </p:sp>
    </p:spTree>
    <p:extLst>
      <p:ext uri="{BB962C8B-B14F-4D97-AF65-F5344CB8AC3E}">
        <p14:creationId xmlns:p14="http://schemas.microsoft.com/office/powerpoint/2010/main" val="15603358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4FB63-FF46-4F53-A487-4043D3F38F15}" type="slidenum">
              <a:rPr lang="en-US" smtClean="0"/>
              <a:t>26</a:t>
            </a:fld>
            <a:endParaRPr lang="en-US"/>
          </a:p>
        </p:txBody>
      </p:sp>
    </p:spTree>
    <p:extLst>
      <p:ext uri="{BB962C8B-B14F-4D97-AF65-F5344CB8AC3E}">
        <p14:creationId xmlns:p14="http://schemas.microsoft.com/office/powerpoint/2010/main" val="2534338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4FB63-FF46-4F53-A487-4043D3F38F15}" type="slidenum">
              <a:rPr lang="en-US" smtClean="0"/>
              <a:t>27</a:t>
            </a:fld>
            <a:endParaRPr lang="en-US"/>
          </a:p>
        </p:txBody>
      </p:sp>
    </p:spTree>
    <p:extLst>
      <p:ext uri="{BB962C8B-B14F-4D97-AF65-F5344CB8AC3E}">
        <p14:creationId xmlns:p14="http://schemas.microsoft.com/office/powerpoint/2010/main" val="42285381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4FB63-FF46-4F53-A487-4043D3F38F15}" type="slidenum">
              <a:rPr lang="en-US" smtClean="0"/>
              <a:t>28</a:t>
            </a:fld>
            <a:endParaRPr lang="en-US"/>
          </a:p>
        </p:txBody>
      </p:sp>
    </p:spTree>
    <p:extLst>
      <p:ext uri="{BB962C8B-B14F-4D97-AF65-F5344CB8AC3E}">
        <p14:creationId xmlns:p14="http://schemas.microsoft.com/office/powerpoint/2010/main" val="1014747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4FB63-FF46-4F53-A487-4043D3F38F15}" type="slidenum">
              <a:rPr lang="en-US" smtClean="0"/>
              <a:t>29</a:t>
            </a:fld>
            <a:endParaRPr lang="en-US"/>
          </a:p>
        </p:txBody>
      </p:sp>
    </p:spTree>
    <p:extLst>
      <p:ext uri="{BB962C8B-B14F-4D97-AF65-F5344CB8AC3E}">
        <p14:creationId xmlns:p14="http://schemas.microsoft.com/office/powerpoint/2010/main" val="2042555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4FB63-FF46-4F53-A487-4043D3F38F15}" type="slidenum">
              <a:rPr lang="en-US" smtClean="0"/>
              <a:t>3</a:t>
            </a:fld>
            <a:endParaRPr lang="en-US"/>
          </a:p>
        </p:txBody>
      </p:sp>
    </p:spTree>
    <p:extLst>
      <p:ext uri="{BB962C8B-B14F-4D97-AF65-F5344CB8AC3E}">
        <p14:creationId xmlns:p14="http://schemas.microsoft.com/office/powerpoint/2010/main" val="33444622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4FB63-FF46-4F53-A487-4043D3F38F15}" type="slidenum">
              <a:rPr lang="en-US" smtClean="0"/>
              <a:t>30</a:t>
            </a:fld>
            <a:endParaRPr lang="en-US"/>
          </a:p>
        </p:txBody>
      </p:sp>
    </p:spTree>
    <p:extLst>
      <p:ext uri="{BB962C8B-B14F-4D97-AF65-F5344CB8AC3E}">
        <p14:creationId xmlns:p14="http://schemas.microsoft.com/office/powerpoint/2010/main" val="24787000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4FB63-FF46-4F53-A487-4043D3F38F15}" type="slidenum">
              <a:rPr lang="en-US" smtClean="0"/>
              <a:t>31</a:t>
            </a:fld>
            <a:endParaRPr lang="en-US"/>
          </a:p>
        </p:txBody>
      </p:sp>
    </p:spTree>
    <p:extLst>
      <p:ext uri="{BB962C8B-B14F-4D97-AF65-F5344CB8AC3E}">
        <p14:creationId xmlns:p14="http://schemas.microsoft.com/office/powerpoint/2010/main" val="5101739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4FB63-FF46-4F53-A487-4043D3F38F15}" type="slidenum">
              <a:rPr lang="en-US" smtClean="0"/>
              <a:t>32</a:t>
            </a:fld>
            <a:endParaRPr lang="en-US"/>
          </a:p>
        </p:txBody>
      </p:sp>
    </p:spTree>
    <p:extLst>
      <p:ext uri="{BB962C8B-B14F-4D97-AF65-F5344CB8AC3E}">
        <p14:creationId xmlns:p14="http://schemas.microsoft.com/office/powerpoint/2010/main" val="23811258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304D91-187A-834A-A960-C1F049368D4E}" type="slidenum">
              <a:rPr lang="en-US" smtClean="0"/>
              <a:t>33</a:t>
            </a:fld>
            <a:endParaRPr lang="en-US"/>
          </a:p>
        </p:txBody>
      </p:sp>
    </p:spTree>
    <p:extLst>
      <p:ext uri="{BB962C8B-B14F-4D97-AF65-F5344CB8AC3E}">
        <p14:creationId xmlns:p14="http://schemas.microsoft.com/office/powerpoint/2010/main" val="16118282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4FB63-FF46-4F53-A487-4043D3F38F15}" type="slidenum">
              <a:rPr lang="en-US" smtClean="0"/>
              <a:t>34</a:t>
            </a:fld>
            <a:endParaRPr lang="en-US"/>
          </a:p>
        </p:txBody>
      </p:sp>
    </p:spTree>
    <p:extLst>
      <p:ext uri="{BB962C8B-B14F-4D97-AF65-F5344CB8AC3E}">
        <p14:creationId xmlns:p14="http://schemas.microsoft.com/office/powerpoint/2010/main" val="8110199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304D91-187A-834A-A960-C1F049368D4E}" type="slidenum">
              <a:rPr lang="en-US" smtClean="0"/>
              <a:t>35</a:t>
            </a:fld>
            <a:endParaRPr lang="en-US"/>
          </a:p>
        </p:txBody>
      </p:sp>
    </p:spTree>
    <p:extLst>
      <p:ext uri="{BB962C8B-B14F-4D97-AF65-F5344CB8AC3E}">
        <p14:creationId xmlns:p14="http://schemas.microsoft.com/office/powerpoint/2010/main" val="18345927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4FB63-FF46-4F53-A487-4043D3F38F15}" type="slidenum">
              <a:rPr lang="en-US" smtClean="0"/>
              <a:t>36</a:t>
            </a:fld>
            <a:endParaRPr lang="en-US"/>
          </a:p>
        </p:txBody>
      </p:sp>
    </p:spTree>
    <p:extLst>
      <p:ext uri="{BB962C8B-B14F-4D97-AF65-F5344CB8AC3E}">
        <p14:creationId xmlns:p14="http://schemas.microsoft.com/office/powerpoint/2010/main" val="24351098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4FB63-FF46-4F53-A487-4043D3F38F15}" type="slidenum">
              <a:rPr lang="en-US" smtClean="0"/>
              <a:t>37</a:t>
            </a:fld>
            <a:endParaRPr lang="en-US"/>
          </a:p>
        </p:txBody>
      </p:sp>
    </p:spTree>
    <p:extLst>
      <p:ext uri="{BB962C8B-B14F-4D97-AF65-F5344CB8AC3E}">
        <p14:creationId xmlns:p14="http://schemas.microsoft.com/office/powerpoint/2010/main" val="30344197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Average stay is 14 weeks = $700,000</a:t>
            </a:r>
          </a:p>
        </p:txBody>
      </p:sp>
      <p:sp>
        <p:nvSpPr>
          <p:cNvPr id="4" name="Slide Number Placeholder 3"/>
          <p:cNvSpPr>
            <a:spLocks noGrp="1"/>
          </p:cNvSpPr>
          <p:nvPr>
            <p:ph type="sldNum" sz="quarter" idx="10"/>
          </p:nvPr>
        </p:nvSpPr>
        <p:spPr/>
        <p:txBody>
          <a:bodyPr/>
          <a:lstStyle/>
          <a:p>
            <a:fld id="{2534FB63-FF46-4F53-A487-4043D3F38F15}" type="slidenum">
              <a:rPr lang="en-US" smtClean="0"/>
              <a:t>38</a:t>
            </a:fld>
            <a:endParaRPr lang="en-US"/>
          </a:p>
        </p:txBody>
      </p:sp>
    </p:spTree>
    <p:extLst>
      <p:ext uri="{BB962C8B-B14F-4D97-AF65-F5344CB8AC3E}">
        <p14:creationId xmlns:p14="http://schemas.microsoft.com/office/powerpoint/2010/main" val="7923535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4FB63-FF46-4F53-A487-4043D3F38F15}" type="slidenum">
              <a:rPr lang="en-US" smtClean="0"/>
              <a:t>39</a:t>
            </a:fld>
            <a:endParaRPr lang="en-US"/>
          </a:p>
        </p:txBody>
      </p:sp>
    </p:spTree>
    <p:extLst>
      <p:ext uri="{BB962C8B-B14F-4D97-AF65-F5344CB8AC3E}">
        <p14:creationId xmlns:p14="http://schemas.microsoft.com/office/powerpoint/2010/main" val="4043221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304D91-187A-834A-A960-C1F049368D4E}" type="slidenum">
              <a:rPr lang="en-US" smtClean="0"/>
              <a:t>4</a:t>
            </a:fld>
            <a:endParaRPr lang="en-US"/>
          </a:p>
        </p:txBody>
      </p:sp>
    </p:spTree>
    <p:extLst>
      <p:ext uri="{BB962C8B-B14F-4D97-AF65-F5344CB8AC3E}">
        <p14:creationId xmlns:p14="http://schemas.microsoft.com/office/powerpoint/2010/main" val="7606881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Average stay is 14 weeks = $700,000</a:t>
            </a:r>
          </a:p>
        </p:txBody>
      </p:sp>
      <p:sp>
        <p:nvSpPr>
          <p:cNvPr id="4" name="Slide Number Placeholder 3"/>
          <p:cNvSpPr>
            <a:spLocks noGrp="1"/>
          </p:cNvSpPr>
          <p:nvPr>
            <p:ph type="sldNum" sz="quarter" idx="10"/>
          </p:nvPr>
        </p:nvSpPr>
        <p:spPr/>
        <p:txBody>
          <a:bodyPr/>
          <a:lstStyle/>
          <a:p>
            <a:fld id="{2534FB63-FF46-4F53-A487-4043D3F38F15}" type="slidenum">
              <a:rPr lang="en-US" smtClean="0"/>
              <a:t>40</a:t>
            </a:fld>
            <a:endParaRPr lang="en-US"/>
          </a:p>
        </p:txBody>
      </p:sp>
    </p:spTree>
    <p:extLst>
      <p:ext uri="{BB962C8B-B14F-4D97-AF65-F5344CB8AC3E}">
        <p14:creationId xmlns:p14="http://schemas.microsoft.com/office/powerpoint/2010/main" val="41726183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304D91-187A-834A-A960-C1F049368D4E}" type="slidenum">
              <a:rPr lang="en-US" smtClean="0"/>
              <a:t>41</a:t>
            </a:fld>
            <a:endParaRPr lang="en-US"/>
          </a:p>
        </p:txBody>
      </p:sp>
    </p:spTree>
    <p:extLst>
      <p:ext uri="{BB962C8B-B14F-4D97-AF65-F5344CB8AC3E}">
        <p14:creationId xmlns:p14="http://schemas.microsoft.com/office/powerpoint/2010/main" val="33497093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304D91-187A-834A-A960-C1F049368D4E}" type="slidenum">
              <a:rPr lang="en-US" smtClean="0"/>
              <a:t>42</a:t>
            </a:fld>
            <a:endParaRPr lang="en-US"/>
          </a:p>
        </p:txBody>
      </p:sp>
    </p:spTree>
    <p:extLst>
      <p:ext uri="{BB962C8B-B14F-4D97-AF65-F5344CB8AC3E}">
        <p14:creationId xmlns:p14="http://schemas.microsoft.com/office/powerpoint/2010/main" val="5860716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45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$96 savings ISO 3 to ISO 2</a:t>
            </a:r>
          </a:p>
        </p:txBody>
      </p:sp>
      <p:sp>
        <p:nvSpPr>
          <p:cNvPr id="645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charset="0"/>
                <a:ea typeface="Arial" charset="0"/>
                <a:cs typeface="Arial" charset="0"/>
              </a:defRPr>
            </a:lvl1pPr>
            <a:lvl2pPr marL="771450" indent="-296711">
              <a:defRPr>
                <a:solidFill>
                  <a:schemeClr val="tx1"/>
                </a:solidFill>
                <a:latin typeface="Franklin Gothic Book" charset="0"/>
                <a:ea typeface="Arial" charset="0"/>
                <a:cs typeface="Arial" charset="0"/>
              </a:defRPr>
            </a:lvl2pPr>
            <a:lvl3pPr marL="1186847" indent="-237369">
              <a:defRPr>
                <a:solidFill>
                  <a:schemeClr val="tx1"/>
                </a:solidFill>
                <a:latin typeface="Franklin Gothic Book" charset="0"/>
                <a:ea typeface="Arial" charset="0"/>
                <a:cs typeface="Arial" charset="0"/>
              </a:defRPr>
            </a:lvl3pPr>
            <a:lvl4pPr marL="1661585" indent="-237369">
              <a:defRPr>
                <a:solidFill>
                  <a:schemeClr val="tx1"/>
                </a:solidFill>
                <a:latin typeface="Franklin Gothic Book" charset="0"/>
                <a:ea typeface="Arial" charset="0"/>
                <a:cs typeface="Arial" charset="0"/>
              </a:defRPr>
            </a:lvl4pPr>
            <a:lvl5pPr marL="2136324" indent="-237369">
              <a:defRPr>
                <a:solidFill>
                  <a:schemeClr val="tx1"/>
                </a:solidFill>
                <a:latin typeface="Franklin Gothic Book" charset="0"/>
                <a:ea typeface="Arial" charset="0"/>
                <a:cs typeface="Arial" charset="0"/>
              </a:defRPr>
            </a:lvl5pPr>
            <a:lvl6pPr marL="2611062" indent="-237369" eaLnBrk="0" fontAlgn="base" hangingPunct="0">
              <a:spcBef>
                <a:spcPct val="0"/>
              </a:spcBef>
              <a:spcAft>
                <a:spcPct val="0"/>
              </a:spcAft>
              <a:defRPr>
                <a:solidFill>
                  <a:schemeClr val="tx1"/>
                </a:solidFill>
                <a:latin typeface="Franklin Gothic Book" charset="0"/>
                <a:ea typeface="Arial" charset="0"/>
                <a:cs typeface="Arial" charset="0"/>
              </a:defRPr>
            </a:lvl6pPr>
            <a:lvl7pPr marL="3085801" indent="-237369" eaLnBrk="0" fontAlgn="base" hangingPunct="0">
              <a:spcBef>
                <a:spcPct val="0"/>
              </a:spcBef>
              <a:spcAft>
                <a:spcPct val="0"/>
              </a:spcAft>
              <a:defRPr>
                <a:solidFill>
                  <a:schemeClr val="tx1"/>
                </a:solidFill>
                <a:latin typeface="Franklin Gothic Book" charset="0"/>
                <a:ea typeface="Arial" charset="0"/>
                <a:cs typeface="Arial" charset="0"/>
              </a:defRPr>
            </a:lvl7pPr>
            <a:lvl8pPr marL="3560540" indent="-237369" eaLnBrk="0" fontAlgn="base" hangingPunct="0">
              <a:spcBef>
                <a:spcPct val="0"/>
              </a:spcBef>
              <a:spcAft>
                <a:spcPct val="0"/>
              </a:spcAft>
              <a:defRPr>
                <a:solidFill>
                  <a:schemeClr val="tx1"/>
                </a:solidFill>
                <a:latin typeface="Franklin Gothic Book" charset="0"/>
                <a:ea typeface="Arial" charset="0"/>
                <a:cs typeface="Arial" charset="0"/>
              </a:defRPr>
            </a:lvl8pPr>
            <a:lvl9pPr marL="4035279" indent="-237369" eaLnBrk="0" fontAlgn="base" hangingPunct="0">
              <a:spcBef>
                <a:spcPct val="0"/>
              </a:spcBef>
              <a:spcAft>
                <a:spcPct val="0"/>
              </a:spcAft>
              <a:defRPr>
                <a:solidFill>
                  <a:schemeClr val="tx1"/>
                </a:solidFill>
                <a:latin typeface="Franklin Gothic Book" charset="0"/>
                <a:ea typeface="Arial" charset="0"/>
                <a:cs typeface="Arial" charset="0"/>
              </a:defRPr>
            </a:lvl9pPr>
          </a:lstStyle>
          <a:p>
            <a:fld id="{E43C4E15-2B21-224C-8520-FDF33E955847}" type="slidenum">
              <a:rPr lang="en-US" altLang="en-US">
                <a:latin typeface="Calibri" charset="0"/>
              </a:rPr>
              <a:pPr/>
              <a:t>43</a:t>
            </a:fld>
            <a:endParaRPr lang="en-US" altLang="en-US">
              <a:latin typeface="Calibri" charset="0"/>
            </a:endParaRPr>
          </a:p>
        </p:txBody>
      </p:sp>
    </p:spTree>
    <p:extLst>
      <p:ext uri="{BB962C8B-B14F-4D97-AF65-F5344CB8AC3E}">
        <p14:creationId xmlns:p14="http://schemas.microsoft.com/office/powerpoint/2010/main" val="13244062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4FB63-FF46-4F53-A487-4043D3F38F15}" type="slidenum">
              <a:rPr lang="en-US" smtClean="0"/>
              <a:t>45</a:t>
            </a:fld>
            <a:endParaRPr lang="en-US"/>
          </a:p>
        </p:txBody>
      </p:sp>
    </p:spTree>
    <p:extLst>
      <p:ext uri="{BB962C8B-B14F-4D97-AF65-F5344CB8AC3E}">
        <p14:creationId xmlns:p14="http://schemas.microsoft.com/office/powerpoint/2010/main" val="23926466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4FB63-FF46-4F53-A487-4043D3F38F15}" type="slidenum">
              <a:rPr lang="en-US" smtClean="0"/>
              <a:t>47</a:t>
            </a:fld>
            <a:endParaRPr lang="en-US"/>
          </a:p>
        </p:txBody>
      </p:sp>
    </p:spTree>
    <p:extLst>
      <p:ext uri="{BB962C8B-B14F-4D97-AF65-F5344CB8AC3E}">
        <p14:creationId xmlns:p14="http://schemas.microsoft.com/office/powerpoint/2010/main" val="28628320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304D91-187A-834A-A960-C1F049368D4E}" type="slidenum">
              <a:rPr lang="en-US" smtClean="0"/>
              <a:t>48</a:t>
            </a:fld>
            <a:endParaRPr lang="en-US"/>
          </a:p>
        </p:txBody>
      </p:sp>
    </p:spTree>
    <p:extLst>
      <p:ext uri="{BB962C8B-B14F-4D97-AF65-F5344CB8AC3E}">
        <p14:creationId xmlns:p14="http://schemas.microsoft.com/office/powerpoint/2010/main" val="39201354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Average stay is 14 weeks = $700,000</a:t>
            </a:r>
          </a:p>
        </p:txBody>
      </p:sp>
      <p:sp>
        <p:nvSpPr>
          <p:cNvPr id="4" name="Slide Number Placeholder 3"/>
          <p:cNvSpPr>
            <a:spLocks noGrp="1"/>
          </p:cNvSpPr>
          <p:nvPr>
            <p:ph type="sldNum" sz="quarter" idx="10"/>
          </p:nvPr>
        </p:nvSpPr>
        <p:spPr/>
        <p:txBody>
          <a:bodyPr/>
          <a:lstStyle/>
          <a:p>
            <a:fld id="{2534FB63-FF46-4F53-A487-4043D3F38F15}" type="slidenum">
              <a:rPr lang="en-US" smtClean="0"/>
              <a:t>50</a:t>
            </a:fld>
            <a:endParaRPr lang="en-US"/>
          </a:p>
        </p:txBody>
      </p:sp>
    </p:spTree>
    <p:extLst>
      <p:ext uri="{BB962C8B-B14F-4D97-AF65-F5344CB8AC3E}">
        <p14:creationId xmlns:p14="http://schemas.microsoft.com/office/powerpoint/2010/main" val="2004536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4FB63-FF46-4F53-A487-4043D3F38F15}" type="slidenum">
              <a:rPr lang="en-US" smtClean="0"/>
              <a:t>51</a:t>
            </a:fld>
            <a:endParaRPr lang="en-US"/>
          </a:p>
        </p:txBody>
      </p:sp>
    </p:spTree>
    <p:extLst>
      <p:ext uri="{BB962C8B-B14F-4D97-AF65-F5344CB8AC3E}">
        <p14:creationId xmlns:p14="http://schemas.microsoft.com/office/powerpoint/2010/main" val="18737197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4FB63-FF46-4F53-A487-4043D3F38F15}" type="slidenum">
              <a:rPr lang="en-US" smtClean="0"/>
              <a:t>52</a:t>
            </a:fld>
            <a:endParaRPr lang="en-US"/>
          </a:p>
        </p:txBody>
      </p:sp>
    </p:spTree>
    <p:extLst>
      <p:ext uri="{BB962C8B-B14F-4D97-AF65-F5344CB8AC3E}">
        <p14:creationId xmlns:p14="http://schemas.microsoft.com/office/powerpoint/2010/main" val="1635178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304D91-187A-834A-A960-C1F049368D4E}" type="slidenum">
              <a:rPr lang="en-US" smtClean="0"/>
              <a:t>5</a:t>
            </a:fld>
            <a:endParaRPr lang="en-US"/>
          </a:p>
        </p:txBody>
      </p:sp>
    </p:spTree>
    <p:extLst>
      <p:ext uri="{BB962C8B-B14F-4D97-AF65-F5344CB8AC3E}">
        <p14:creationId xmlns:p14="http://schemas.microsoft.com/office/powerpoint/2010/main" val="31889663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4FB63-FF46-4F53-A487-4043D3F38F15}" type="slidenum">
              <a:rPr lang="en-US" smtClean="0"/>
              <a:t>53</a:t>
            </a:fld>
            <a:endParaRPr lang="en-US"/>
          </a:p>
        </p:txBody>
      </p:sp>
    </p:spTree>
    <p:extLst>
      <p:ext uri="{BB962C8B-B14F-4D97-AF65-F5344CB8AC3E}">
        <p14:creationId xmlns:p14="http://schemas.microsoft.com/office/powerpoint/2010/main" val="19972280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304D91-187A-834A-A960-C1F049368D4E}" type="slidenum">
              <a:rPr lang="en-US" smtClean="0"/>
              <a:t>54</a:t>
            </a:fld>
            <a:endParaRPr lang="en-US"/>
          </a:p>
        </p:txBody>
      </p:sp>
    </p:spTree>
    <p:extLst>
      <p:ext uri="{BB962C8B-B14F-4D97-AF65-F5344CB8AC3E}">
        <p14:creationId xmlns:p14="http://schemas.microsoft.com/office/powerpoint/2010/main" val="29644829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304D91-187A-834A-A960-C1F049368D4E}" type="slidenum">
              <a:rPr lang="en-US" smtClean="0"/>
              <a:t>55</a:t>
            </a:fld>
            <a:endParaRPr lang="en-US"/>
          </a:p>
        </p:txBody>
      </p:sp>
    </p:spTree>
    <p:extLst>
      <p:ext uri="{BB962C8B-B14F-4D97-AF65-F5344CB8AC3E}">
        <p14:creationId xmlns:p14="http://schemas.microsoft.com/office/powerpoint/2010/main" val="9566202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4FB63-FF46-4F53-A487-4043D3F38F15}" type="slidenum">
              <a:rPr lang="en-US" smtClean="0"/>
              <a:t>56</a:t>
            </a:fld>
            <a:endParaRPr lang="en-US"/>
          </a:p>
        </p:txBody>
      </p:sp>
    </p:spTree>
    <p:extLst>
      <p:ext uri="{BB962C8B-B14F-4D97-AF65-F5344CB8AC3E}">
        <p14:creationId xmlns:p14="http://schemas.microsoft.com/office/powerpoint/2010/main" val="25369645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4FB63-FF46-4F53-A487-4043D3F38F15}" type="slidenum">
              <a:rPr lang="en-US" smtClean="0"/>
              <a:t>57</a:t>
            </a:fld>
            <a:endParaRPr lang="en-US"/>
          </a:p>
        </p:txBody>
      </p:sp>
    </p:spTree>
    <p:extLst>
      <p:ext uri="{BB962C8B-B14F-4D97-AF65-F5344CB8AC3E}">
        <p14:creationId xmlns:p14="http://schemas.microsoft.com/office/powerpoint/2010/main" val="7323356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4FB63-FF46-4F53-A487-4043D3F38F15}" type="slidenum">
              <a:rPr lang="en-US" smtClean="0"/>
              <a:t>58</a:t>
            </a:fld>
            <a:endParaRPr lang="en-US"/>
          </a:p>
        </p:txBody>
      </p:sp>
    </p:spTree>
    <p:extLst>
      <p:ext uri="{BB962C8B-B14F-4D97-AF65-F5344CB8AC3E}">
        <p14:creationId xmlns:p14="http://schemas.microsoft.com/office/powerpoint/2010/main" val="2001932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4FB63-FF46-4F53-A487-4043D3F38F15}" type="slidenum">
              <a:rPr lang="en-US" smtClean="0"/>
              <a:t>59</a:t>
            </a:fld>
            <a:endParaRPr lang="en-US"/>
          </a:p>
        </p:txBody>
      </p:sp>
    </p:spTree>
    <p:extLst>
      <p:ext uri="{BB962C8B-B14F-4D97-AF65-F5344CB8AC3E}">
        <p14:creationId xmlns:p14="http://schemas.microsoft.com/office/powerpoint/2010/main" val="30888631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4FB63-FF46-4F53-A487-4043D3F38F15}" type="slidenum">
              <a:rPr lang="en-US" smtClean="0"/>
              <a:t>61</a:t>
            </a:fld>
            <a:endParaRPr lang="en-US"/>
          </a:p>
        </p:txBody>
      </p:sp>
    </p:spTree>
    <p:extLst>
      <p:ext uri="{BB962C8B-B14F-4D97-AF65-F5344CB8AC3E}">
        <p14:creationId xmlns:p14="http://schemas.microsoft.com/office/powerpoint/2010/main" val="21072598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4FB63-FF46-4F53-A487-4043D3F38F15}" type="slidenum">
              <a:rPr lang="en-US" smtClean="0"/>
              <a:t>62</a:t>
            </a:fld>
            <a:endParaRPr lang="en-US"/>
          </a:p>
        </p:txBody>
      </p:sp>
    </p:spTree>
    <p:extLst>
      <p:ext uri="{BB962C8B-B14F-4D97-AF65-F5344CB8AC3E}">
        <p14:creationId xmlns:p14="http://schemas.microsoft.com/office/powerpoint/2010/main" val="31766169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4FB63-FF46-4F53-A487-4043D3F38F15}" type="slidenum">
              <a:rPr lang="en-US" smtClean="0"/>
              <a:t>63</a:t>
            </a:fld>
            <a:endParaRPr lang="en-US"/>
          </a:p>
        </p:txBody>
      </p:sp>
    </p:spTree>
    <p:extLst>
      <p:ext uri="{BB962C8B-B14F-4D97-AF65-F5344CB8AC3E}">
        <p14:creationId xmlns:p14="http://schemas.microsoft.com/office/powerpoint/2010/main" val="375984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4FB63-FF46-4F53-A487-4043D3F38F15}" type="slidenum">
              <a:rPr lang="en-US" smtClean="0"/>
              <a:t>6</a:t>
            </a:fld>
            <a:endParaRPr lang="en-US"/>
          </a:p>
        </p:txBody>
      </p:sp>
    </p:spTree>
    <p:extLst>
      <p:ext uri="{BB962C8B-B14F-4D97-AF65-F5344CB8AC3E}">
        <p14:creationId xmlns:p14="http://schemas.microsoft.com/office/powerpoint/2010/main" val="26567248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4FB63-FF46-4F53-A487-4043D3F38F15}" type="slidenum">
              <a:rPr lang="en-US" smtClean="0"/>
              <a:t>64</a:t>
            </a:fld>
            <a:endParaRPr lang="en-US"/>
          </a:p>
        </p:txBody>
      </p:sp>
    </p:spTree>
    <p:extLst>
      <p:ext uri="{BB962C8B-B14F-4D97-AF65-F5344CB8AC3E}">
        <p14:creationId xmlns:p14="http://schemas.microsoft.com/office/powerpoint/2010/main" val="2276947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4FB63-FF46-4F53-A487-4043D3F38F15}" type="slidenum">
              <a:rPr lang="en-US" smtClean="0"/>
              <a:t>65</a:t>
            </a:fld>
            <a:endParaRPr lang="en-US"/>
          </a:p>
        </p:txBody>
      </p:sp>
    </p:spTree>
    <p:extLst>
      <p:ext uri="{BB962C8B-B14F-4D97-AF65-F5344CB8AC3E}">
        <p14:creationId xmlns:p14="http://schemas.microsoft.com/office/powerpoint/2010/main" val="22166693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4FB63-FF46-4F53-A487-4043D3F38F15}" type="slidenum">
              <a:rPr lang="en-US" smtClean="0"/>
              <a:t>66</a:t>
            </a:fld>
            <a:endParaRPr lang="en-US"/>
          </a:p>
        </p:txBody>
      </p:sp>
    </p:spTree>
    <p:extLst>
      <p:ext uri="{BB962C8B-B14F-4D97-AF65-F5344CB8AC3E}">
        <p14:creationId xmlns:p14="http://schemas.microsoft.com/office/powerpoint/2010/main" val="2568007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4FB63-FF46-4F53-A487-4043D3F38F15}" type="slidenum">
              <a:rPr lang="en-US" smtClean="0"/>
              <a:t>67</a:t>
            </a:fld>
            <a:endParaRPr lang="en-US"/>
          </a:p>
        </p:txBody>
      </p:sp>
    </p:spTree>
    <p:extLst>
      <p:ext uri="{BB962C8B-B14F-4D97-AF65-F5344CB8AC3E}">
        <p14:creationId xmlns:p14="http://schemas.microsoft.com/office/powerpoint/2010/main" val="2664788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4FB63-FF46-4F53-A487-4043D3F38F15}" type="slidenum">
              <a:rPr lang="en-US" smtClean="0"/>
              <a:t>68</a:t>
            </a:fld>
            <a:endParaRPr lang="en-US"/>
          </a:p>
        </p:txBody>
      </p:sp>
    </p:spTree>
    <p:extLst>
      <p:ext uri="{BB962C8B-B14F-4D97-AF65-F5344CB8AC3E}">
        <p14:creationId xmlns:p14="http://schemas.microsoft.com/office/powerpoint/2010/main" val="7327812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4FB63-FF46-4F53-A487-4043D3F38F15}" type="slidenum">
              <a:rPr lang="en-US" smtClean="0"/>
              <a:t>69</a:t>
            </a:fld>
            <a:endParaRPr lang="en-US"/>
          </a:p>
        </p:txBody>
      </p:sp>
    </p:spTree>
    <p:extLst>
      <p:ext uri="{BB962C8B-B14F-4D97-AF65-F5344CB8AC3E}">
        <p14:creationId xmlns:p14="http://schemas.microsoft.com/office/powerpoint/2010/main" val="22197510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304D91-187A-834A-A960-C1F049368D4E}" type="slidenum">
              <a:rPr lang="en-US" smtClean="0"/>
              <a:t>70</a:t>
            </a:fld>
            <a:endParaRPr lang="en-US"/>
          </a:p>
        </p:txBody>
      </p:sp>
    </p:spTree>
    <p:extLst>
      <p:ext uri="{BB962C8B-B14F-4D97-AF65-F5344CB8AC3E}">
        <p14:creationId xmlns:p14="http://schemas.microsoft.com/office/powerpoint/2010/main" val="3585172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4FB63-FF46-4F53-A487-4043D3F38F15}" type="slidenum">
              <a:rPr lang="en-US" smtClean="0"/>
              <a:t>71</a:t>
            </a:fld>
            <a:endParaRPr lang="en-US"/>
          </a:p>
        </p:txBody>
      </p:sp>
    </p:spTree>
    <p:extLst>
      <p:ext uri="{BB962C8B-B14F-4D97-AF65-F5344CB8AC3E}">
        <p14:creationId xmlns:p14="http://schemas.microsoft.com/office/powerpoint/2010/main" val="38372732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04CD64-398E-495E-8E67-348745F366F1}"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1625897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4FB63-FF46-4F53-A487-4043D3F38F15}" type="slidenum">
              <a:rPr lang="en-US" smtClean="0"/>
              <a:t>7</a:t>
            </a:fld>
            <a:endParaRPr lang="en-US"/>
          </a:p>
        </p:txBody>
      </p:sp>
    </p:spTree>
    <p:extLst>
      <p:ext uri="{BB962C8B-B14F-4D97-AF65-F5344CB8AC3E}">
        <p14:creationId xmlns:p14="http://schemas.microsoft.com/office/powerpoint/2010/main" val="148278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4FB63-FF46-4F53-A487-4043D3F38F15}" type="slidenum">
              <a:rPr lang="en-US" smtClean="0"/>
              <a:t>8</a:t>
            </a:fld>
            <a:endParaRPr lang="en-US"/>
          </a:p>
        </p:txBody>
      </p:sp>
    </p:spTree>
    <p:extLst>
      <p:ext uri="{BB962C8B-B14F-4D97-AF65-F5344CB8AC3E}">
        <p14:creationId xmlns:p14="http://schemas.microsoft.com/office/powerpoint/2010/main" val="931061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4FB63-FF46-4F53-A487-4043D3F38F15}" type="slidenum">
              <a:rPr lang="en-US" smtClean="0"/>
              <a:t>9</a:t>
            </a:fld>
            <a:endParaRPr lang="en-US"/>
          </a:p>
        </p:txBody>
      </p:sp>
    </p:spTree>
    <p:extLst>
      <p:ext uri="{BB962C8B-B14F-4D97-AF65-F5344CB8AC3E}">
        <p14:creationId xmlns:p14="http://schemas.microsoft.com/office/powerpoint/2010/main" val="2641042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812"/>
            <a:ext cx="7772400" cy="1103540"/>
          </a:xfrm>
        </p:spPr>
        <p:txBody>
          <a:bodyPr/>
          <a:lstStyle/>
          <a:p>
            <a:r>
              <a:rPr lang="en-US"/>
              <a:t>Click to edit Master title style</a:t>
            </a:r>
          </a:p>
        </p:txBody>
      </p:sp>
      <p:sp>
        <p:nvSpPr>
          <p:cNvPr id="3" name="Subtitle 2"/>
          <p:cNvSpPr>
            <a:spLocks noGrp="1"/>
          </p:cNvSpPr>
          <p:nvPr>
            <p:ph type="subTitle" idx="1"/>
          </p:nvPr>
        </p:nvSpPr>
        <p:spPr>
          <a:xfrm>
            <a:off x="685800" y="1601682"/>
            <a:ext cx="7772400" cy="194489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71678"/>
            <a:ext cx="2133600" cy="274097"/>
          </a:xfrm>
          <a:prstGeom prst="rect">
            <a:avLst/>
          </a:prstGeom>
        </p:spPr>
        <p:txBody>
          <a:bodyPr/>
          <a:lstStyle/>
          <a:p>
            <a:r>
              <a:rPr lang="en-US" dirty="0"/>
              <a:t>Wednesday, March 26, 2014</a:t>
            </a:r>
          </a:p>
        </p:txBody>
      </p:sp>
      <p:sp>
        <p:nvSpPr>
          <p:cNvPr id="5" name="Footer Placeholder 4"/>
          <p:cNvSpPr>
            <a:spLocks noGrp="1"/>
          </p:cNvSpPr>
          <p:nvPr>
            <p:ph type="ftr" sz="quarter" idx="11"/>
          </p:nvPr>
        </p:nvSpPr>
        <p:spPr>
          <a:xfrm>
            <a:off x="3124200" y="4771678"/>
            <a:ext cx="2895600" cy="274097"/>
          </a:xfrm>
          <a:prstGeom prst="rect">
            <a:avLst/>
          </a:prstGeom>
        </p:spPr>
        <p:txBody>
          <a:bodyPr/>
          <a:lstStyle/>
          <a:p>
            <a:r>
              <a:rPr lang="en-US" dirty="0"/>
              <a:t>LEAD. EDUCATE. SERVE.</a:t>
            </a:r>
          </a:p>
        </p:txBody>
      </p:sp>
      <p:sp>
        <p:nvSpPr>
          <p:cNvPr id="6" name="Slide Number Placeholder 5"/>
          <p:cNvSpPr>
            <a:spLocks noGrp="1"/>
          </p:cNvSpPr>
          <p:nvPr>
            <p:ph type="sldNum" sz="quarter" idx="12"/>
          </p:nvPr>
        </p:nvSpPr>
        <p:spPr>
          <a:xfrm>
            <a:off x="6553200" y="4771678"/>
            <a:ext cx="2133600" cy="274097"/>
          </a:xfrm>
          <a:prstGeom prst="rect">
            <a:avLst/>
          </a:prstGeom>
        </p:spPr>
        <p:txBody>
          <a:bodyPr/>
          <a:lstStyle/>
          <a:p>
            <a:fld id="{E6CAA73B-40C6-4A2E-AA45-08E94B93D6C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lstStyle>
            <a:lvl1pPr>
              <a:defRPr>
                <a:solidFill>
                  <a:schemeClr val="tx1"/>
                </a:solidFill>
                <a:latin typeface="+mj-lt"/>
              </a:defRPr>
            </a:lvl1pPr>
          </a:lstStyle>
          <a:p>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4771678"/>
            <a:ext cx="2133600" cy="274097"/>
          </a:xfrm>
          <a:prstGeom prst="rect">
            <a:avLst/>
          </a:prstGeom>
        </p:spPr>
        <p:txBody>
          <a:bodyPr/>
          <a:lstStyle/>
          <a:p>
            <a:r>
              <a:rPr lang="en-US" dirty="0"/>
              <a:t>Wednesday, March 26, 2014</a:t>
            </a:r>
          </a:p>
        </p:txBody>
      </p:sp>
      <p:sp>
        <p:nvSpPr>
          <p:cNvPr id="5" name="Footer Placeholder 4"/>
          <p:cNvSpPr>
            <a:spLocks noGrp="1"/>
          </p:cNvSpPr>
          <p:nvPr>
            <p:ph type="ftr" sz="quarter" idx="11"/>
          </p:nvPr>
        </p:nvSpPr>
        <p:spPr>
          <a:xfrm>
            <a:off x="3124200" y="4771678"/>
            <a:ext cx="2895600" cy="274097"/>
          </a:xfrm>
          <a:prstGeom prst="rect">
            <a:avLst/>
          </a:prstGeom>
        </p:spPr>
        <p:txBody>
          <a:bodyPr/>
          <a:lstStyle/>
          <a:p>
            <a:r>
              <a:rPr lang="en-US" dirty="0"/>
              <a:t>LEAD. EDUCATE. SERVE.</a:t>
            </a:r>
          </a:p>
        </p:txBody>
      </p:sp>
      <p:sp>
        <p:nvSpPr>
          <p:cNvPr id="6" name="Slide Number Placeholder 5"/>
          <p:cNvSpPr>
            <a:spLocks noGrp="1"/>
          </p:cNvSpPr>
          <p:nvPr>
            <p:ph type="sldNum" sz="quarter" idx="12"/>
          </p:nvPr>
        </p:nvSpPr>
        <p:spPr>
          <a:xfrm>
            <a:off x="6553200" y="4771678"/>
            <a:ext cx="2133600" cy="274097"/>
          </a:xfrm>
          <a:prstGeom prst="rect">
            <a:avLst/>
          </a:prstGeom>
        </p:spPr>
        <p:txBody>
          <a:bodyPr/>
          <a:lstStyle/>
          <a:p>
            <a:fld id="{E6CAA73B-40C6-4A2E-AA45-08E94B93D6C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146161"/>
            <a:ext cx="7772400" cy="1022502"/>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1905573"/>
            <a:ext cx="7772400" cy="1126182"/>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71678"/>
            <a:ext cx="2133600" cy="274097"/>
          </a:xfrm>
          <a:prstGeom prst="rect">
            <a:avLst/>
          </a:prstGeom>
        </p:spPr>
        <p:txBody>
          <a:bodyPr/>
          <a:lstStyle/>
          <a:p>
            <a:r>
              <a:rPr lang="en-US" dirty="0"/>
              <a:t>Wednesday, March 26, 2014</a:t>
            </a:r>
          </a:p>
        </p:txBody>
      </p:sp>
      <p:sp>
        <p:nvSpPr>
          <p:cNvPr id="5" name="Footer Placeholder 4"/>
          <p:cNvSpPr>
            <a:spLocks noGrp="1"/>
          </p:cNvSpPr>
          <p:nvPr>
            <p:ph type="ftr" sz="quarter" idx="11"/>
          </p:nvPr>
        </p:nvSpPr>
        <p:spPr>
          <a:xfrm>
            <a:off x="3124200" y="4771678"/>
            <a:ext cx="2895600" cy="274097"/>
          </a:xfrm>
          <a:prstGeom prst="rect">
            <a:avLst/>
          </a:prstGeom>
        </p:spPr>
        <p:txBody>
          <a:bodyPr/>
          <a:lstStyle/>
          <a:p>
            <a:r>
              <a:rPr lang="en-US" dirty="0"/>
              <a:t>LEAD. EDUCATE. SERVE.</a:t>
            </a:r>
          </a:p>
        </p:txBody>
      </p:sp>
      <p:sp>
        <p:nvSpPr>
          <p:cNvPr id="6" name="Slide Number Placeholder 5"/>
          <p:cNvSpPr>
            <a:spLocks noGrp="1"/>
          </p:cNvSpPr>
          <p:nvPr>
            <p:ph type="sldNum" sz="quarter" idx="12"/>
          </p:nvPr>
        </p:nvSpPr>
        <p:spPr>
          <a:xfrm>
            <a:off x="6553200" y="4771678"/>
            <a:ext cx="2133600" cy="274097"/>
          </a:xfrm>
          <a:prstGeom prst="rect">
            <a:avLst/>
          </a:prstGeom>
        </p:spPr>
        <p:txBody>
          <a:bodyPr/>
          <a:lstStyle/>
          <a:p>
            <a:fld id="{E6CAA73B-40C6-4A2E-AA45-08E94B93D6C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516929"/>
            <a:ext cx="4038600" cy="20819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516929"/>
            <a:ext cx="4038600" cy="20819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57200" y="4771678"/>
            <a:ext cx="2133600" cy="274097"/>
          </a:xfrm>
          <a:prstGeom prst="rect">
            <a:avLst/>
          </a:prstGeom>
        </p:spPr>
        <p:txBody>
          <a:bodyPr/>
          <a:lstStyle/>
          <a:p>
            <a:r>
              <a:rPr lang="en-US" dirty="0"/>
              <a:t>Wednesday, March 26, 2014</a:t>
            </a:r>
          </a:p>
        </p:txBody>
      </p:sp>
      <p:sp>
        <p:nvSpPr>
          <p:cNvPr id="6" name="Footer Placeholder 5"/>
          <p:cNvSpPr>
            <a:spLocks noGrp="1"/>
          </p:cNvSpPr>
          <p:nvPr>
            <p:ph type="ftr" sz="quarter" idx="11"/>
          </p:nvPr>
        </p:nvSpPr>
        <p:spPr>
          <a:xfrm>
            <a:off x="3124200" y="4771678"/>
            <a:ext cx="2895600" cy="274097"/>
          </a:xfrm>
          <a:prstGeom prst="rect">
            <a:avLst/>
          </a:prstGeom>
        </p:spPr>
        <p:txBody>
          <a:bodyPr/>
          <a:lstStyle/>
          <a:p>
            <a:r>
              <a:rPr lang="en-US" dirty="0"/>
              <a:t>LEAD. EDUCATE. SERVE.</a:t>
            </a:r>
          </a:p>
        </p:txBody>
      </p:sp>
      <p:sp>
        <p:nvSpPr>
          <p:cNvPr id="7" name="Slide Number Placeholder 6"/>
          <p:cNvSpPr>
            <a:spLocks noGrp="1"/>
          </p:cNvSpPr>
          <p:nvPr>
            <p:ph type="sldNum" sz="quarter" idx="12"/>
          </p:nvPr>
        </p:nvSpPr>
        <p:spPr>
          <a:xfrm>
            <a:off x="6553200" y="4771678"/>
            <a:ext cx="2133600" cy="274097"/>
          </a:xfrm>
          <a:prstGeom prst="rect">
            <a:avLst/>
          </a:prstGeom>
        </p:spPr>
        <p:txBody>
          <a:bodyPr/>
          <a:lstStyle/>
          <a:p>
            <a:fld id="{E6CAA73B-40C6-4A2E-AA45-08E94B93D6C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2516928"/>
            <a:ext cx="4040188" cy="4802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3031755"/>
            <a:ext cx="4040188" cy="156712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8201" y="2516928"/>
            <a:ext cx="4041775" cy="4802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3031755"/>
            <a:ext cx="4041775" cy="156712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457200" y="4771678"/>
            <a:ext cx="2133600" cy="274097"/>
          </a:xfrm>
          <a:prstGeom prst="rect">
            <a:avLst/>
          </a:prstGeom>
        </p:spPr>
        <p:txBody>
          <a:bodyPr/>
          <a:lstStyle/>
          <a:p>
            <a:r>
              <a:rPr lang="en-US" dirty="0"/>
              <a:t>Wednesday, March 26, 2014</a:t>
            </a:r>
          </a:p>
        </p:txBody>
      </p:sp>
      <p:sp>
        <p:nvSpPr>
          <p:cNvPr id="8" name="Footer Placeholder 7"/>
          <p:cNvSpPr>
            <a:spLocks noGrp="1"/>
          </p:cNvSpPr>
          <p:nvPr>
            <p:ph type="ftr" sz="quarter" idx="11"/>
          </p:nvPr>
        </p:nvSpPr>
        <p:spPr>
          <a:xfrm>
            <a:off x="3124200" y="4771678"/>
            <a:ext cx="2895600" cy="274097"/>
          </a:xfrm>
          <a:prstGeom prst="rect">
            <a:avLst/>
          </a:prstGeom>
        </p:spPr>
        <p:txBody>
          <a:bodyPr/>
          <a:lstStyle/>
          <a:p>
            <a:r>
              <a:rPr lang="en-US" dirty="0"/>
              <a:t>LEAD. EDUCATE. SERVE.</a:t>
            </a:r>
          </a:p>
        </p:txBody>
      </p:sp>
      <p:sp>
        <p:nvSpPr>
          <p:cNvPr id="9" name="Slide Number Placeholder 8"/>
          <p:cNvSpPr>
            <a:spLocks noGrp="1"/>
          </p:cNvSpPr>
          <p:nvPr>
            <p:ph type="sldNum" sz="quarter" idx="12"/>
          </p:nvPr>
        </p:nvSpPr>
        <p:spPr>
          <a:xfrm>
            <a:off x="6553200" y="4771678"/>
            <a:ext cx="2133600" cy="274097"/>
          </a:xfrm>
          <a:prstGeom prst="rect">
            <a:avLst/>
          </a:prstGeom>
        </p:spPr>
        <p:txBody>
          <a:bodyPr/>
          <a:lstStyle/>
          <a:p>
            <a:fld id="{E6CAA73B-40C6-4A2E-AA45-08E94B93D6C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4771678"/>
            <a:ext cx="2133600" cy="274097"/>
          </a:xfrm>
          <a:prstGeom prst="rect">
            <a:avLst/>
          </a:prstGeom>
        </p:spPr>
        <p:txBody>
          <a:bodyPr/>
          <a:lstStyle/>
          <a:p>
            <a:fld id="{025AACD2-6196-4729-B609-E590C1A3E7DC}" type="datetimeFigureOut">
              <a:rPr lang="en-US" smtClean="0"/>
              <a:pPr/>
              <a:t>3/18/2019</a:t>
            </a:fld>
            <a:endParaRPr lang="en-US"/>
          </a:p>
        </p:txBody>
      </p:sp>
      <p:sp>
        <p:nvSpPr>
          <p:cNvPr id="4" name="Footer Placeholder 3"/>
          <p:cNvSpPr>
            <a:spLocks noGrp="1"/>
          </p:cNvSpPr>
          <p:nvPr>
            <p:ph type="ftr" sz="quarter" idx="11"/>
          </p:nvPr>
        </p:nvSpPr>
        <p:spPr>
          <a:xfrm>
            <a:off x="3124200" y="4771678"/>
            <a:ext cx="2895600" cy="274097"/>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71678"/>
            <a:ext cx="2133600" cy="274097"/>
          </a:xfrm>
          <a:prstGeom prst="rect">
            <a:avLst/>
          </a:prstGeom>
        </p:spPr>
        <p:txBody>
          <a:bodyPr/>
          <a:lstStyle/>
          <a:p>
            <a:fld id="{E6CAA73B-40C6-4A2E-AA45-08E94B93D6C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71678"/>
            <a:ext cx="2133600" cy="274097"/>
          </a:xfrm>
          <a:prstGeom prst="rect">
            <a:avLst/>
          </a:prstGeom>
        </p:spPr>
        <p:txBody>
          <a:bodyPr/>
          <a:lstStyle/>
          <a:p>
            <a:fld id="{025AACD2-6196-4729-B609-E590C1A3E7DC}" type="datetimeFigureOut">
              <a:rPr lang="en-US" smtClean="0"/>
              <a:pPr/>
              <a:t>3/18/2019</a:t>
            </a:fld>
            <a:endParaRPr lang="en-US"/>
          </a:p>
        </p:txBody>
      </p:sp>
      <p:sp>
        <p:nvSpPr>
          <p:cNvPr id="3" name="Footer Placeholder 2"/>
          <p:cNvSpPr>
            <a:spLocks noGrp="1"/>
          </p:cNvSpPr>
          <p:nvPr>
            <p:ph type="ftr" sz="quarter" idx="11"/>
          </p:nvPr>
        </p:nvSpPr>
        <p:spPr>
          <a:xfrm>
            <a:off x="3124200" y="4771678"/>
            <a:ext cx="2895600" cy="274097"/>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71678"/>
            <a:ext cx="2133600" cy="274097"/>
          </a:xfrm>
          <a:prstGeom prst="rect">
            <a:avLst/>
          </a:prstGeom>
        </p:spPr>
        <p:txBody>
          <a:bodyPr/>
          <a:lstStyle/>
          <a:p>
            <a:fld id="{E6CAA73B-40C6-4A2E-AA45-08E94B93D6C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1601682"/>
            <a:ext cx="3008313" cy="87234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1601682"/>
            <a:ext cx="5111750" cy="299719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2516929"/>
            <a:ext cx="3008313" cy="208194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71678"/>
            <a:ext cx="2133600" cy="274097"/>
          </a:xfrm>
          <a:prstGeom prst="rect">
            <a:avLst/>
          </a:prstGeom>
        </p:spPr>
        <p:txBody>
          <a:bodyPr/>
          <a:lstStyle/>
          <a:p>
            <a:r>
              <a:rPr lang="en-US" dirty="0"/>
              <a:t>Wednesday, March 26, 2014</a:t>
            </a:r>
          </a:p>
        </p:txBody>
      </p:sp>
      <p:sp>
        <p:nvSpPr>
          <p:cNvPr id="6" name="Footer Placeholder 5"/>
          <p:cNvSpPr>
            <a:spLocks noGrp="1"/>
          </p:cNvSpPr>
          <p:nvPr>
            <p:ph type="ftr" sz="quarter" idx="11"/>
          </p:nvPr>
        </p:nvSpPr>
        <p:spPr>
          <a:xfrm>
            <a:off x="3124200" y="4771678"/>
            <a:ext cx="2895600" cy="274097"/>
          </a:xfrm>
          <a:prstGeom prst="rect">
            <a:avLst/>
          </a:prstGeom>
        </p:spPr>
        <p:txBody>
          <a:bodyPr/>
          <a:lstStyle/>
          <a:p>
            <a:r>
              <a:rPr lang="en-US" dirty="0"/>
              <a:t>LEAD. EDUCATE. SERVE.</a:t>
            </a:r>
          </a:p>
        </p:txBody>
      </p:sp>
      <p:sp>
        <p:nvSpPr>
          <p:cNvPr id="7" name="Slide Number Placeholder 6"/>
          <p:cNvSpPr>
            <a:spLocks noGrp="1"/>
          </p:cNvSpPr>
          <p:nvPr>
            <p:ph type="sldNum" sz="quarter" idx="12"/>
          </p:nvPr>
        </p:nvSpPr>
        <p:spPr>
          <a:xfrm>
            <a:off x="6553200" y="4771678"/>
            <a:ext cx="2133600" cy="274097"/>
          </a:xfrm>
          <a:prstGeom prst="rect">
            <a:avLst/>
          </a:prstGeom>
        </p:spPr>
        <p:txBody>
          <a:bodyPr/>
          <a:lstStyle/>
          <a:p>
            <a:fld id="{E6CAA73B-40C6-4A2E-AA45-08E94B93D6C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1601682"/>
            <a:ext cx="5486400" cy="194728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9231"/>
            <a:ext cx="5486400" cy="60420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71678"/>
            <a:ext cx="2133600" cy="274097"/>
          </a:xfrm>
          <a:prstGeom prst="rect">
            <a:avLst/>
          </a:prstGeom>
        </p:spPr>
        <p:txBody>
          <a:bodyPr/>
          <a:lstStyle/>
          <a:p>
            <a:r>
              <a:rPr lang="en-US" dirty="0"/>
              <a:t>Wednesday, March 26, 2014</a:t>
            </a:r>
          </a:p>
        </p:txBody>
      </p:sp>
      <p:sp>
        <p:nvSpPr>
          <p:cNvPr id="6" name="Footer Placeholder 5"/>
          <p:cNvSpPr>
            <a:spLocks noGrp="1"/>
          </p:cNvSpPr>
          <p:nvPr>
            <p:ph type="ftr" sz="quarter" idx="11"/>
          </p:nvPr>
        </p:nvSpPr>
        <p:spPr>
          <a:xfrm>
            <a:off x="3124200" y="4771678"/>
            <a:ext cx="2895600" cy="274097"/>
          </a:xfrm>
          <a:prstGeom prst="rect">
            <a:avLst/>
          </a:prstGeom>
        </p:spPr>
        <p:txBody>
          <a:bodyPr/>
          <a:lstStyle/>
          <a:p>
            <a:r>
              <a:rPr lang="en-US" dirty="0"/>
              <a:t>LEAD. EDUCATE. SERVE.</a:t>
            </a:r>
          </a:p>
        </p:txBody>
      </p:sp>
      <p:sp>
        <p:nvSpPr>
          <p:cNvPr id="7" name="Slide Number Placeholder 6"/>
          <p:cNvSpPr>
            <a:spLocks noGrp="1"/>
          </p:cNvSpPr>
          <p:nvPr>
            <p:ph type="sldNum" sz="quarter" idx="12"/>
          </p:nvPr>
        </p:nvSpPr>
        <p:spPr>
          <a:xfrm>
            <a:off x="6553200" y="4771678"/>
            <a:ext cx="2133600" cy="274097"/>
          </a:xfrm>
          <a:prstGeom prst="rect">
            <a:avLst/>
          </a:prstGeom>
        </p:spPr>
        <p:txBody>
          <a:bodyPr/>
          <a:lstStyle/>
          <a:p>
            <a:fld id="{E6CAA73B-40C6-4A2E-AA45-08E94B93D6C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 y="3047"/>
            <a:ext cx="9138921" cy="5145212"/>
          </a:xfrm>
          <a:prstGeom prst="rect">
            <a:avLst/>
          </a:prstGeom>
        </p:spPr>
      </p:pic>
      <p:sp>
        <p:nvSpPr>
          <p:cNvPr id="2" name="Title Placeholder 1"/>
          <p:cNvSpPr>
            <a:spLocks noGrp="1"/>
          </p:cNvSpPr>
          <p:nvPr>
            <p:ph type="title"/>
          </p:nvPr>
        </p:nvSpPr>
        <p:spPr>
          <a:xfrm>
            <a:off x="457200" y="171609"/>
            <a:ext cx="8229600" cy="858044"/>
          </a:xfrm>
          <a:prstGeom prst="rect">
            <a:avLst/>
          </a:prstGeom>
          <a:ln>
            <a:solidFill>
              <a:schemeClr val="accent1"/>
            </a:solidFill>
          </a:ln>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1261"/>
            <a:ext cx="8229600" cy="211650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4.png"/><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5.emf"/><Relationship Id="rId4" Type="http://schemas.openxmlformats.org/officeDocument/2006/relationships/oleObject" Target="../embeddings/oleObject2.bin"/></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0.emf"/></Relationships>
</file>

<file path=ppt/slides/_rels/slide4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48.jp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hyperlink" Target="mailto:johnbi@ci.clovis.ca.us"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9" y="1523"/>
            <a:ext cx="9138921" cy="5145212"/>
          </a:xfrm>
          <a:prstGeom prst="rect">
            <a:avLst/>
          </a:prstGeom>
        </p:spPr>
      </p:pic>
      <p:sp>
        <p:nvSpPr>
          <p:cNvPr id="2" name="Title 1"/>
          <p:cNvSpPr>
            <a:spLocks noGrp="1"/>
          </p:cNvSpPr>
          <p:nvPr>
            <p:ph type="ctrTitle"/>
          </p:nvPr>
        </p:nvSpPr>
        <p:spPr>
          <a:xfrm>
            <a:off x="36830" y="2040731"/>
            <a:ext cx="9144000" cy="1144058"/>
          </a:xfrm>
          <a:ln>
            <a:noFill/>
          </a:ln>
        </p:spPr>
        <p:txBody>
          <a:bodyPr>
            <a:normAutofit fontScale="90000"/>
          </a:bodyPr>
          <a:lstStyle/>
          <a:p>
            <a:r>
              <a:rPr lang="en-US" sz="4000" b="1" dirty="0">
                <a:solidFill>
                  <a:schemeClr val="accent1">
                    <a:lumMod val="75000"/>
                  </a:schemeClr>
                </a:solidFill>
                <a:latin typeface="Arial" panose="020B0604020202020204" pitchFamily="34" charset="0"/>
                <a:ea typeface="Lato" pitchFamily="34" charset="0"/>
                <a:cs typeface="Arial" panose="020B0604020202020204" pitchFamily="34" charset="0"/>
              </a:rPr>
              <a:t>Measuring and Reporting Your Agency’s Real Value to the Community</a:t>
            </a:r>
            <a:endParaRPr lang="en-US" sz="4000" dirty="0">
              <a:solidFill>
                <a:schemeClr val="tx1"/>
              </a:solidFill>
              <a:latin typeface="+mj-lt"/>
              <a:ea typeface="Lato" pitchFamily="34" charset="0"/>
              <a:cs typeface="Lato" pitchFamily="34" charset="0"/>
            </a:endParaRPr>
          </a:p>
        </p:txBody>
      </p:sp>
      <p:sp>
        <p:nvSpPr>
          <p:cNvPr id="3" name="Subtitle 2"/>
          <p:cNvSpPr>
            <a:spLocks noGrp="1"/>
          </p:cNvSpPr>
          <p:nvPr>
            <p:ph type="subTitle" idx="1"/>
          </p:nvPr>
        </p:nvSpPr>
        <p:spPr>
          <a:xfrm>
            <a:off x="76200" y="3440803"/>
            <a:ext cx="9144000" cy="572029"/>
          </a:xfrm>
        </p:spPr>
        <p:txBody>
          <a:bodyPr>
            <a:normAutofit/>
          </a:bodyPr>
          <a:lstStyle/>
          <a:p>
            <a:endParaRPr lang="en-US" sz="2400" dirty="0">
              <a:solidFill>
                <a:schemeClr val="tx1"/>
              </a:solidFill>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72FC56-A36A-45C7-81DD-DC1BB6073EBE}"/>
              </a:ext>
            </a:extLst>
          </p:cNvPr>
          <p:cNvSpPr>
            <a:spLocks noGrp="1"/>
          </p:cNvSpPr>
          <p:nvPr>
            <p:ph type="title" idx="4294967295"/>
          </p:nvPr>
        </p:nvSpPr>
        <p:spPr>
          <a:xfrm>
            <a:off x="990600" y="364331"/>
            <a:ext cx="6952130" cy="994172"/>
          </a:xfrm>
          <a:ln>
            <a:noFill/>
          </a:ln>
        </p:spPr>
        <p:txBody>
          <a:bodyPr>
            <a:noAutofit/>
          </a:bodyPr>
          <a:lstStyle/>
          <a:p>
            <a:r>
              <a:rPr lang="en-US" sz="4050" b="1" dirty="0">
                <a:solidFill>
                  <a:srgbClr val="C00000"/>
                </a:solidFill>
              </a:rPr>
              <a:t>Findings (Outcomes) that Matter</a:t>
            </a:r>
          </a:p>
        </p:txBody>
      </p:sp>
      <p:sp>
        <p:nvSpPr>
          <p:cNvPr id="3" name="Content Placeholder 2">
            <a:extLst>
              <a:ext uri="{FF2B5EF4-FFF2-40B4-BE49-F238E27FC236}">
                <a16:creationId xmlns="" xmlns:a16="http://schemas.microsoft.com/office/drawing/2014/main" id="{C9197D59-9ADE-4B48-9259-F0D4E30CA8AE}"/>
              </a:ext>
            </a:extLst>
          </p:cNvPr>
          <p:cNvSpPr>
            <a:spLocks noGrp="1"/>
          </p:cNvSpPr>
          <p:nvPr>
            <p:ph idx="4294967295"/>
          </p:nvPr>
        </p:nvSpPr>
        <p:spPr>
          <a:xfrm>
            <a:off x="228600" y="1431131"/>
            <a:ext cx="8599470" cy="3165661"/>
          </a:xfrm>
        </p:spPr>
        <p:txBody>
          <a:bodyPr>
            <a:normAutofit fontScale="77500" lnSpcReduction="20000"/>
          </a:bodyPr>
          <a:lstStyle/>
          <a:p>
            <a:pPr>
              <a:buFont typeface="Arial" charset="0"/>
              <a:buChar char="•"/>
            </a:pPr>
            <a:r>
              <a:rPr lang="en-US" sz="3300" dirty="0">
                <a:latin typeface="+mj-lt"/>
              </a:rPr>
              <a:t>Saving lives (people and pets) </a:t>
            </a:r>
          </a:p>
          <a:p>
            <a:pPr>
              <a:buFont typeface="Arial" charset="0"/>
              <a:buChar char="•"/>
            </a:pPr>
            <a:r>
              <a:rPr lang="en-US" sz="3300" dirty="0">
                <a:latin typeface="+mj-lt"/>
              </a:rPr>
              <a:t>Saving people (and pets) from injuries (burns, entrapment, lacerations, falls, etc.)</a:t>
            </a:r>
          </a:p>
          <a:p>
            <a:pPr>
              <a:buFont typeface="Arial" charset="0"/>
              <a:buChar char="•"/>
            </a:pPr>
            <a:r>
              <a:rPr lang="en-US" sz="3300" dirty="0">
                <a:latin typeface="+mj-lt"/>
              </a:rPr>
              <a:t>Preserve property and property value (keep business open for business)</a:t>
            </a:r>
          </a:p>
          <a:p>
            <a:pPr>
              <a:buFont typeface="Arial" charset="0"/>
              <a:buChar char="•"/>
            </a:pPr>
            <a:r>
              <a:rPr lang="en-US" sz="3300" dirty="0">
                <a:latin typeface="+mj-lt"/>
              </a:rPr>
              <a:t>Maintain quality of life (blight, displacement, tax base, etc.)</a:t>
            </a:r>
          </a:p>
          <a:p>
            <a:pPr>
              <a:buFont typeface="Arial" charset="0"/>
              <a:buChar char="•"/>
            </a:pPr>
            <a:r>
              <a:rPr lang="en-US" sz="3300" dirty="0">
                <a:latin typeface="+mj-lt"/>
              </a:rPr>
              <a:t>Keep insurance rates low</a:t>
            </a:r>
          </a:p>
          <a:p>
            <a:pPr>
              <a:buFont typeface="Arial" charset="0"/>
              <a:buChar char="•"/>
            </a:pPr>
            <a:r>
              <a:rPr lang="en-US" sz="3300" dirty="0">
                <a:latin typeface="+mj-lt"/>
              </a:rPr>
              <a:t>Keep cost of service low</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4253341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76200" y="897731"/>
            <a:ext cx="8801100" cy="3418284"/>
          </a:xfrm>
        </p:spPr>
        <p:txBody>
          <a:bodyPr>
            <a:normAutofit/>
          </a:bodyPr>
          <a:lstStyle/>
          <a:p>
            <a:pPr marL="456777" lvl="1" indent="0" algn="ctr">
              <a:buNone/>
            </a:pPr>
            <a:r>
              <a:rPr lang="en-US" sz="4050" b="1" dirty="0">
                <a:ea typeface="Adobe Fan Heiti Std B" pitchFamily="34" charset="-128"/>
              </a:rPr>
              <a:t>Some Common Mistakes in Trying to Measure and Report Service Levels</a:t>
            </a:r>
            <a:endParaRPr lang="en-US" sz="3600" b="1" dirty="0"/>
          </a:p>
        </p:txBody>
      </p:sp>
      <p:sp>
        <p:nvSpPr>
          <p:cNvPr id="4" name="Rectangle 3">
            <a:extLst>
              <a:ext uri="{FF2B5EF4-FFF2-40B4-BE49-F238E27FC236}">
                <a16:creationId xmlns="" xmlns:a16="http://schemas.microsoft.com/office/drawing/2014/main" id="{16C8F886-4B43-5643-A741-5F5E58312B98}"/>
              </a:ext>
            </a:extLst>
          </p:cNvPr>
          <p:cNvSpPr/>
          <p:nvPr/>
        </p:nvSpPr>
        <p:spPr>
          <a:xfrm>
            <a:off x="119906" y="109537"/>
            <a:ext cx="271228" cy="300082"/>
          </a:xfrm>
          <a:prstGeom prst="rect">
            <a:avLst/>
          </a:prstGeom>
        </p:spPr>
        <p:txBody>
          <a:bodyPr wrap="none">
            <a:spAutoFit/>
          </a:bodyPr>
          <a:lstStyle/>
          <a:p>
            <a:r>
              <a:rPr lang="en-US" sz="1350" dirty="0">
                <a:solidFill>
                  <a:schemeClr val="bg1"/>
                </a:solidFill>
                <a:ea typeface="Helvetica Neue Light" charset="0"/>
                <a:cs typeface="Helvetica Neue Light" charset="0"/>
              </a:rPr>
              <a:t>*</a:t>
            </a:r>
            <a:endParaRPr lang="en-US" sz="1350" dirty="0">
              <a:solidFill>
                <a:schemeClr val="bg1"/>
              </a:solidFill>
            </a:endParaRPr>
          </a:p>
        </p:txBody>
      </p:sp>
    </p:spTree>
    <p:extLst>
      <p:ext uri="{BB962C8B-B14F-4D97-AF65-F5344CB8AC3E}">
        <p14:creationId xmlns:p14="http://schemas.microsoft.com/office/powerpoint/2010/main" val="2451886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4B2FA8-8AA3-4D60-8C27-6810D996464D}"/>
              </a:ext>
            </a:extLst>
          </p:cNvPr>
          <p:cNvSpPr>
            <a:spLocks noGrp="1"/>
          </p:cNvSpPr>
          <p:nvPr>
            <p:ph type="title" idx="4294967295"/>
          </p:nvPr>
        </p:nvSpPr>
        <p:spPr>
          <a:xfrm>
            <a:off x="2895600" y="211931"/>
            <a:ext cx="2971800" cy="994172"/>
          </a:xfrm>
          <a:noFill/>
          <a:ln>
            <a:noFill/>
          </a:ln>
        </p:spPr>
        <p:txBody>
          <a:bodyPr>
            <a:normAutofit fontScale="90000"/>
          </a:bodyPr>
          <a:lstStyle/>
          <a:p>
            <a:r>
              <a:rPr lang="en-US" b="1" dirty="0">
                <a:solidFill>
                  <a:srgbClr val="C00000"/>
                </a:solidFill>
              </a:rPr>
              <a:t>Calls for Service </a:t>
            </a:r>
          </a:p>
        </p:txBody>
      </p:sp>
      <p:graphicFrame>
        <p:nvGraphicFramePr>
          <p:cNvPr id="10" name="Content Placeholder 9">
            <a:extLst>
              <a:ext uri="{FF2B5EF4-FFF2-40B4-BE49-F238E27FC236}">
                <a16:creationId xmlns="" xmlns:a16="http://schemas.microsoft.com/office/drawing/2014/main" id="{56EF4C82-E012-4A45-833A-331B3D23BAE6}"/>
              </a:ext>
            </a:extLst>
          </p:cNvPr>
          <p:cNvGraphicFramePr>
            <a:graphicFrameLocks noGrp="1"/>
          </p:cNvGraphicFramePr>
          <p:nvPr>
            <p:ph idx="4294967295"/>
            <p:extLst>
              <p:ext uri="{D42A27DB-BD31-4B8C-83A1-F6EECF244321}">
                <p14:modId xmlns:p14="http://schemas.microsoft.com/office/powerpoint/2010/main" val="3425133724"/>
              </p:ext>
            </p:extLst>
          </p:nvPr>
        </p:nvGraphicFramePr>
        <p:xfrm>
          <a:off x="685800" y="1354931"/>
          <a:ext cx="7593131" cy="2762482"/>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 xmlns:a16="http://schemas.microsoft.com/office/drawing/2014/main" id="{16C8F886-4B43-5643-A741-5F5E58312B98}"/>
              </a:ext>
            </a:extLst>
          </p:cNvPr>
          <p:cNvSpPr/>
          <p:nvPr/>
        </p:nvSpPr>
        <p:spPr>
          <a:xfrm>
            <a:off x="119906" y="109537"/>
            <a:ext cx="271228" cy="300082"/>
          </a:xfrm>
          <a:prstGeom prst="rect">
            <a:avLst/>
          </a:prstGeom>
        </p:spPr>
        <p:txBody>
          <a:bodyPr wrap="none">
            <a:spAutoFit/>
          </a:bodyPr>
          <a:lstStyle/>
          <a:p>
            <a:r>
              <a:rPr lang="en-US" sz="1350" dirty="0">
                <a:solidFill>
                  <a:schemeClr val="bg1"/>
                </a:solidFill>
                <a:ea typeface="Helvetica Neue Light" charset="0"/>
                <a:cs typeface="Helvetica Neue Light" charset="0"/>
              </a:rPr>
              <a:t>*</a:t>
            </a:r>
            <a:endParaRPr lang="en-US" sz="1350" dirty="0">
              <a:solidFill>
                <a:schemeClr val="bg1"/>
              </a:solidFill>
            </a:endParaRPr>
          </a:p>
        </p:txBody>
      </p:sp>
    </p:spTree>
    <p:extLst>
      <p:ext uri="{BB962C8B-B14F-4D97-AF65-F5344CB8AC3E}">
        <p14:creationId xmlns:p14="http://schemas.microsoft.com/office/powerpoint/2010/main" val="3400317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4B2FA8-8AA3-4D60-8C27-6810D996464D}"/>
              </a:ext>
            </a:extLst>
          </p:cNvPr>
          <p:cNvSpPr>
            <a:spLocks noGrp="1"/>
          </p:cNvSpPr>
          <p:nvPr>
            <p:ph type="title" idx="4294967295"/>
          </p:nvPr>
        </p:nvSpPr>
        <p:spPr>
          <a:xfrm>
            <a:off x="1922210" y="251928"/>
            <a:ext cx="5277971" cy="994172"/>
          </a:xfrm>
          <a:ln>
            <a:noFill/>
          </a:ln>
        </p:spPr>
        <p:txBody>
          <a:bodyPr>
            <a:normAutofit fontScale="90000"/>
          </a:bodyPr>
          <a:lstStyle/>
          <a:p>
            <a:r>
              <a:rPr lang="en-US" b="1" dirty="0">
                <a:solidFill>
                  <a:srgbClr val="C00000"/>
                </a:solidFill>
              </a:rPr>
              <a:t>Calls for Service vs. Workload </a:t>
            </a:r>
          </a:p>
        </p:txBody>
      </p:sp>
      <p:graphicFrame>
        <p:nvGraphicFramePr>
          <p:cNvPr id="10" name="Content Placeholder 9">
            <a:extLst>
              <a:ext uri="{FF2B5EF4-FFF2-40B4-BE49-F238E27FC236}">
                <a16:creationId xmlns="" xmlns:a16="http://schemas.microsoft.com/office/drawing/2014/main" id="{56EF4C82-E012-4A45-833A-331B3D23BAE6}"/>
              </a:ext>
            </a:extLst>
          </p:cNvPr>
          <p:cNvGraphicFramePr>
            <a:graphicFrameLocks noGrp="1"/>
          </p:cNvGraphicFramePr>
          <p:nvPr>
            <p:ph idx="4294967295"/>
            <p:extLst>
              <p:ext uri="{D42A27DB-BD31-4B8C-83A1-F6EECF244321}">
                <p14:modId xmlns:p14="http://schemas.microsoft.com/office/powerpoint/2010/main" val="3832888812"/>
              </p:ext>
            </p:extLst>
          </p:nvPr>
        </p:nvGraphicFramePr>
        <p:xfrm>
          <a:off x="900952" y="1431131"/>
          <a:ext cx="7320488" cy="289560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 xmlns:a16="http://schemas.microsoft.com/office/drawing/2014/main" id="{D5FF5D6C-6A7D-714A-970C-B3A0911211BD}"/>
              </a:ext>
            </a:extLst>
          </p:cNvPr>
          <p:cNvSpPr/>
          <p:nvPr/>
        </p:nvSpPr>
        <p:spPr>
          <a:xfrm>
            <a:off x="103381" y="101887"/>
            <a:ext cx="271228" cy="300082"/>
          </a:xfrm>
          <a:prstGeom prst="rect">
            <a:avLst/>
          </a:prstGeom>
        </p:spPr>
        <p:txBody>
          <a:bodyPr wrap="none">
            <a:spAutoFit/>
          </a:bodyPr>
          <a:lstStyle/>
          <a:p>
            <a:r>
              <a:rPr lang="en-US" sz="1350" dirty="0">
                <a:solidFill>
                  <a:schemeClr val="bg1"/>
                </a:solidFill>
                <a:ea typeface="Helvetica Neue Light" charset="0"/>
                <a:cs typeface="Helvetica Neue Light" charset="0"/>
              </a:rPr>
              <a:t>*</a:t>
            </a:r>
            <a:endParaRPr lang="en-US" sz="1350" dirty="0">
              <a:solidFill>
                <a:schemeClr val="bg1"/>
              </a:solidFill>
            </a:endParaRPr>
          </a:p>
        </p:txBody>
      </p:sp>
    </p:spTree>
    <p:extLst>
      <p:ext uri="{BB962C8B-B14F-4D97-AF65-F5344CB8AC3E}">
        <p14:creationId xmlns:p14="http://schemas.microsoft.com/office/powerpoint/2010/main" val="598785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1667"/>
          <a:stretch/>
        </p:blipFill>
        <p:spPr bwMode="auto">
          <a:xfrm>
            <a:off x="1418663" y="897731"/>
            <a:ext cx="6205304" cy="3385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3" name="Rectangle 2"/>
          <p:cNvSpPr/>
          <p:nvPr/>
        </p:nvSpPr>
        <p:spPr>
          <a:xfrm>
            <a:off x="2611939" y="247372"/>
            <a:ext cx="3818753" cy="784830"/>
          </a:xfrm>
          <a:prstGeom prst="rect">
            <a:avLst/>
          </a:prstGeom>
        </p:spPr>
        <p:txBody>
          <a:bodyPr wrap="square">
            <a:spAutoFit/>
          </a:bodyPr>
          <a:lstStyle/>
          <a:p>
            <a:pPr algn="ctr"/>
            <a:r>
              <a:rPr lang="en-US" sz="3600" b="1" dirty="0">
                <a:solidFill>
                  <a:srgbClr val="C00000"/>
                </a:solidFill>
                <a:latin typeface="+mj-lt"/>
              </a:rPr>
              <a:t>Workload</a:t>
            </a:r>
            <a:r>
              <a:rPr lang="en-US" sz="4500" b="1" dirty="0">
                <a:solidFill>
                  <a:srgbClr val="C00000"/>
                </a:solidFill>
                <a:latin typeface="+mj-lt"/>
              </a:rPr>
              <a:t> </a:t>
            </a:r>
          </a:p>
        </p:txBody>
      </p:sp>
      <p:sp>
        <p:nvSpPr>
          <p:cNvPr id="4" name="Rectangle 3">
            <a:extLst>
              <a:ext uri="{FF2B5EF4-FFF2-40B4-BE49-F238E27FC236}">
                <a16:creationId xmlns="" xmlns:a16="http://schemas.microsoft.com/office/drawing/2014/main" id="{90A1F775-08D1-B744-8254-7F2F8722AC25}"/>
              </a:ext>
            </a:extLst>
          </p:cNvPr>
          <p:cNvSpPr/>
          <p:nvPr/>
        </p:nvSpPr>
        <p:spPr>
          <a:xfrm>
            <a:off x="87815" y="66935"/>
            <a:ext cx="271228" cy="300082"/>
          </a:xfrm>
          <a:prstGeom prst="rect">
            <a:avLst/>
          </a:prstGeom>
        </p:spPr>
        <p:txBody>
          <a:bodyPr wrap="none">
            <a:spAutoFit/>
          </a:bodyPr>
          <a:lstStyle/>
          <a:p>
            <a:r>
              <a:rPr lang="en-US" sz="1350" dirty="0">
                <a:solidFill>
                  <a:schemeClr val="bg1"/>
                </a:solidFill>
                <a:ea typeface="Helvetica Neue Light" charset="0"/>
                <a:cs typeface="Helvetica Neue Light" charset="0"/>
              </a:rPr>
              <a:t>*</a:t>
            </a:r>
            <a:endParaRPr lang="en-US" sz="1350" dirty="0">
              <a:solidFill>
                <a:schemeClr val="bg1"/>
              </a:solidFill>
            </a:endParaRPr>
          </a:p>
        </p:txBody>
      </p:sp>
    </p:spTree>
    <p:extLst>
      <p:ext uri="{BB962C8B-B14F-4D97-AF65-F5344CB8AC3E}">
        <p14:creationId xmlns:p14="http://schemas.microsoft.com/office/powerpoint/2010/main" val="3303157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531324430"/>
              </p:ext>
            </p:extLst>
          </p:nvPr>
        </p:nvGraphicFramePr>
        <p:xfrm>
          <a:off x="2514600" y="1126331"/>
          <a:ext cx="3810224" cy="3067940"/>
        </p:xfrm>
        <a:graphic>
          <a:graphicData uri="http://schemas.openxmlformats.org/drawingml/2006/table">
            <a:tbl>
              <a:tblPr firstRow="1" bandRow="1">
                <a:tableStyleId>{5C22544A-7EE6-4342-B048-85BDC9FD1C3A}</a:tableStyleId>
              </a:tblPr>
              <a:tblGrid>
                <a:gridCol w="982346">
                  <a:extLst>
                    <a:ext uri="{9D8B030D-6E8A-4147-A177-3AD203B41FA5}">
                      <a16:colId xmlns="" xmlns:a16="http://schemas.microsoft.com/office/drawing/2014/main" val="20000"/>
                    </a:ext>
                  </a:extLst>
                </a:gridCol>
                <a:gridCol w="1032847">
                  <a:extLst>
                    <a:ext uri="{9D8B030D-6E8A-4147-A177-3AD203B41FA5}">
                      <a16:colId xmlns="" xmlns:a16="http://schemas.microsoft.com/office/drawing/2014/main" val="20001"/>
                    </a:ext>
                  </a:extLst>
                </a:gridCol>
                <a:gridCol w="1795031">
                  <a:extLst>
                    <a:ext uri="{9D8B030D-6E8A-4147-A177-3AD203B41FA5}">
                      <a16:colId xmlns="" xmlns:a16="http://schemas.microsoft.com/office/drawing/2014/main" val="20002"/>
                    </a:ext>
                  </a:extLst>
                </a:gridCol>
              </a:tblGrid>
              <a:tr h="306794">
                <a:tc>
                  <a:txBody>
                    <a:bodyPr/>
                    <a:lstStyle/>
                    <a:p>
                      <a:pPr algn="ctr"/>
                      <a:r>
                        <a:rPr lang="en-US" sz="1400" dirty="0"/>
                        <a:t>Unit</a:t>
                      </a:r>
                    </a:p>
                  </a:txBody>
                  <a:tcPr marL="68580" marR="68580" marT="34290" marB="34290">
                    <a:solidFill>
                      <a:schemeClr val="bg1"/>
                    </a:solidFill>
                  </a:tcPr>
                </a:tc>
                <a:tc>
                  <a:txBody>
                    <a:bodyPr/>
                    <a:lstStyle/>
                    <a:p>
                      <a:pPr algn="ctr"/>
                      <a:r>
                        <a:rPr lang="en-US" sz="1400" dirty="0"/>
                        <a:t>Responses </a:t>
                      </a:r>
                    </a:p>
                  </a:txBody>
                  <a:tcPr marL="68580" marR="68580" marT="34290" marB="34290">
                    <a:solidFill>
                      <a:schemeClr val="bg1"/>
                    </a:solidFill>
                  </a:tcPr>
                </a:tc>
                <a:tc>
                  <a:txBody>
                    <a:bodyPr/>
                    <a:lstStyle/>
                    <a:p>
                      <a:pPr algn="ctr"/>
                      <a:r>
                        <a:rPr lang="en-US" sz="1400" dirty="0"/>
                        <a:t>Commitment Factor</a:t>
                      </a:r>
                    </a:p>
                  </a:txBody>
                  <a:tcPr marL="68580" marR="68580" marT="34290" marB="34290">
                    <a:solidFill>
                      <a:schemeClr val="bg1"/>
                    </a:solidFill>
                  </a:tcPr>
                </a:tc>
                <a:extLst>
                  <a:ext uri="{0D108BD9-81ED-4DB2-BD59-A6C34878D82A}">
                    <a16:rowId xmlns="" xmlns:a16="http://schemas.microsoft.com/office/drawing/2014/main" val="10000"/>
                  </a:ext>
                </a:extLst>
              </a:tr>
              <a:tr h="306794">
                <a:tc>
                  <a:txBody>
                    <a:bodyPr/>
                    <a:lstStyle/>
                    <a:p>
                      <a:r>
                        <a:rPr lang="en-US" sz="1500" dirty="0"/>
                        <a:t>Engine</a:t>
                      </a:r>
                      <a:r>
                        <a:rPr lang="en-US" sz="1500" baseline="0" dirty="0"/>
                        <a:t> 1</a:t>
                      </a:r>
                      <a:endParaRPr lang="en-US" sz="1500" dirty="0"/>
                    </a:p>
                  </a:txBody>
                  <a:tcPr marL="68580" marR="68580" marT="34290" marB="34290"/>
                </a:tc>
                <a:tc>
                  <a:txBody>
                    <a:bodyPr/>
                    <a:lstStyle/>
                    <a:p>
                      <a:pPr algn="ctr"/>
                      <a:r>
                        <a:rPr lang="en-US" sz="1500" dirty="0"/>
                        <a:t>3316</a:t>
                      </a:r>
                    </a:p>
                  </a:txBody>
                  <a:tcPr marL="68580" marR="68580" marT="34290" marB="34290"/>
                </a:tc>
                <a:tc>
                  <a:txBody>
                    <a:bodyPr/>
                    <a:lstStyle/>
                    <a:p>
                      <a:pPr algn="ctr"/>
                      <a:r>
                        <a:rPr lang="en-US" sz="1500" dirty="0"/>
                        <a:t>.21</a:t>
                      </a:r>
                    </a:p>
                  </a:txBody>
                  <a:tcPr marL="68580" marR="68580" marT="34290" marB="34290"/>
                </a:tc>
                <a:extLst>
                  <a:ext uri="{0D108BD9-81ED-4DB2-BD59-A6C34878D82A}">
                    <a16:rowId xmlns="" xmlns:a16="http://schemas.microsoft.com/office/drawing/2014/main" val="10001"/>
                  </a:ext>
                </a:extLst>
              </a:tr>
              <a:tr h="306794">
                <a:tc>
                  <a:txBody>
                    <a:bodyPr/>
                    <a:lstStyle/>
                    <a:p>
                      <a:r>
                        <a:rPr lang="en-US" sz="1500" dirty="0"/>
                        <a:t>Engine 2</a:t>
                      </a:r>
                    </a:p>
                  </a:txBody>
                  <a:tcPr marL="68580" marR="68580" marT="34290" marB="34290"/>
                </a:tc>
                <a:tc>
                  <a:txBody>
                    <a:bodyPr/>
                    <a:lstStyle/>
                    <a:p>
                      <a:pPr algn="ctr"/>
                      <a:r>
                        <a:rPr lang="en-US" sz="1500" dirty="0"/>
                        <a:t>1404</a:t>
                      </a:r>
                    </a:p>
                  </a:txBody>
                  <a:tcPr marL="68580" marR="68580" marT="34290" marB="34290"/>
                </a:tc>
                <a:tc>
                  <a:txBody>
                    <a:bodyPr/>
                    <a:lstStyle/>
                    <a:p>
                      <a:pPr algn="ctr"/>
                      <a:r>
                        <a:rPr lang="en-US" sz="1500" dirty="0"/>
                        <a:t>.20</a:t>
                      </a:r>
                    </a:p>
                  </a:txBody>
                  <a:tcPr marL="68580" marR="68580" marT="34290" marB="34290"/>
                </a:tc>
                <a:extLst>
                  <a:ext uri="{0D108BD9-81ED-4DB2-BD59-A6C34878D82A}">
                    <a16:rowId xmlns="" xmlns:a16="http://schemas.microsoft.com/office/drawing/2014/main" val="10002"/>
                  </a:ext>
                </a:extLst>
              </a:tr>
              <a:tr h="306794">
                <a:tc>
                  <a:txBody>
                    <a:bodyPr/>
                    <a:lstStyle/>
                    <a:p>
                      <a:r>
                        <a:rPr lang="en-US" sz="1500" dirty="0"/>
                        <a:t>Engine</a:t>
                      </a:r>
                      <a:r>
                        <a:rPr lang="en-US" sz="1500" baseline="0" dirty="0"/>
                        <a:t> 3</a:t>
                      </a:r>
                      <a:endParaRPr lang="en-US" sz="1500" dirty="0"/>
                    </a:p>
                  </a:txBody>
                  <a:tcPr marL="68580" marR="68580" marT="34290" marB="34290"/>
                </a:tc>
                <a:tc>
                  <a:txBody>
                    <a:bodyPr/>
                    <a:lstStyle/>
                    <a:p>
                      <a:pPr algn="ctr"/>
                      <a:r>
                        <a:rPr lang="en-US" sz="1500" dirty="0"/>
                        <a:t>3533</a:t>
                      </a:r>
                    </a:p>
                  </a:txBody>
                  <a:tcPr marL="68580" marR="68580" marT="34290" marB="34290"/>
                </a:tc>
                <a:tc>
                  <a:txBody>
                    <a:bodyPr/>
                    <a:lstStyle/>
                    <a:p>
                      <a:pPr algn="ctr"/>
                      <a:r>
                        <a:rPr lang="en-US" sz="1500" dirty="0"/>
                        <a:t>.17</a:t>
                      </a:r>
                    </a:p>
                  </a:txBody>
                  <a:tcPr marL="68580" marR="68580" marT="34290" marB="34290"/>
                </a:tc>
                <a:extLst>
                  <a:ext uri="{0D108BD9-81ED-4DB2-BD59-A6C34878D82A}">
                    <a16:rowId xmlns="" xmlns:a16="http://schemas.microsoft.com/office/drawing/2014/main" val="10003"/>
                  </a:ext>
                </a:extLst>
              </a:tr>
              <a:tr h="306794">
                <a:tc>
                  <a:txBody>
                    <a:bodyPr/>
                    <a:lstStyle/>
                    <a:p>
                      <a:r>
                        <a:rPr lang="en-US" sz="1500" dirty="0"/>
                        <a:t>Truck 4</a:t>
                      </a:r>
                    </a:p>
                  </a:txBody>
                  <a:tcPr marL="68580" marR="68580" marT="34290" marB="34290"/>
                </a:tc>
                <a:tc>
                  <a:txBody>
                    <a:bodyPr/>
                    <a:lstStyle/>
                    <a:p>
                      <a:pPr algn="ctr"/>
                      <a:r>
                        <a:rPr lang="en-US" sz="1500" dirty="0"/>
                        <a:t>2966</a:t>
                      </a:r>
                    </a:p>
                  </a:txBody>
                  <a:tcPr marL="68580" marR="68580" marT="34290" marB="34290"/>
                </a:tc>
                <a:tc>
                  <a:txBody>
                    <a:bodyPr/>
                    <a:lstStyle/>
                    <a:p>
                      <a:pPr algn="ctr"/>
                      <a:r>
                        <a:rPr lang="en-US" sz="1500" dirty="0"/>
                        <a:t>.19</a:t>
                      </a:r>
                    </a:p>
                  </a:txBody>
                  <a:tcPr marL="68580" marR="68580" marT="34290" marB="34290"/>
                </a:tc>
                <a:extLst>
                  <a:ext uri="{0D108BD9-81ED-4DB2-BD59-A6C34878D82A}">
                    <a16:rowId xmlns="" xmlns:a16="http://schemas.microsoft.com/office/drawing/2014/main" val="10004"/>
                  </a:ext>
                </a:extLst>
              </a:tr>
              <a:tr h="306794">
                <a:tc>
                  <a:txBody>
                    <a:bodyPr/>
                    <a:lstStyle/>
                    <a:p>
                      <a:r>
                        <a:rPr lang="en-US" sz="1500" dirty="0"/>
                        <a:t>Engine 5</a:t>
                      </a:r>
                    </a:p>
                  </a:txBody>
                  <a:tcPr marL="68580" marR="68580" marT="34290" marB="34290"/>
                </a:tc>
                <a:tc>
                  <a:txBody>
                    <a:bodyPr/>
                    <a:lstStyle/>
                    <a:p>
                      <a:pPr algn="ctr"/>
                      <a:r>
                        <a:rPr lang="en-US" sz="1500" dirty="0"/>
                        <a:t>3646</a:t>
                      </a:r>
                    </a:p>
                  </a:txBody>
                  <a:tcPr marL="68580" marR="68580" marT="34290" marB="34290"/>
                </a:tc>
                <a:tc>
                  <a:txBody>
                    <a:bodyPr/>
                    <a:lstStyle/>
                    <a:p>
                      <a:pPr algn="ctr"/>
                      <a:r>
                        <a:rPr lang="en-US" sz="1500" dirty="0"/>
                        <a:t>.22</a:t>
                      </a:r>
                    </a:p>
                  </a:txBody>
                  <a:tcPr marL="68580" marR="68580" marT="34290" marB="34290"/>
                </a:tc>
                <a:extLst>
                  <a:ext uri="{0D108BD9-81ED-4DB2-BD59-A6C34878D82A}">
                    <a16:rowId xmlns="" xmlns:a16="http://schemas.microsoft.com/office/drawing/2014/main" val="10005"/>
                  </a:ext>
                </a:extLst>
              </a:tr>
              <a:tr h="306794">
                <a:tc>
                  <a:txBody>
                    <a:bodyPr/>
                    <a:lstStyle/>
                    <a:p>
                      <a:r>
                        <a:rPr lang="en-US" sz="1500" dirty="0"/>
                        <a:t>Engine 6</a:t>
                      </a:r>
                    </a:p>
                  </a:txBody>
                  <a:tcPr marL="68580" marR="68580" marT="34290" marB="34290"/>
                </a:tc>
                <a:tc>
                  <a:txBody>
                    <a:bodyPr/>
                    <a:lstStyle/>
                    <a:p>
                      <a:pPr algn="ctr"/>
                      <a:r>
                        <a:rPr lang="en-US" sz="1500" dirty="0"/>
                        <a:t>2289</a:t>
                      </a:r>
                    </a:p>
                  </a:txBody>
                  <a:tcPr marL="68580" marR="68580" marT="34290" marB="34290"/>
                </a:tc>
                <a:tc>
                  <a:txBody>
                    <a:bodyPr/>
                    <a:lstStyle/>
                    <a:p>
                      <a:pPr algn="ctr"/>
                      <a:r>
                        <a:rPr lang="en-US" sz="1500" dirty="0"/>
                        <a:t>.12</a:t>
                      </a:r>
                    </a:p>
                  </a:txBody>
                  <a:tcPr marL="68580" marR="68580" marT="34290" marB="34290"/>
                </a:tc>
                <a:extLst>
                  <a:ext uri="{0D108BD9-81ED-4DB2-BD59-A6C34878D82A}">
                    <a16:rowId xmlns="" xmlns:a16="http://schemas.microsoft.com/office/drawing/2014/main" val="10006"/>
                  </a:ext>
                </a:extLst>
              </a:tr>
              <a:tr h="306794">
                <a:tc>
                  <a:txBody>
                    <a:bodyPr/>
                    <a:lstStyle/>
                    <a:p>
                      <a:r>
                        <a:rPr lang="en-US" sz="1500" dirty="0"/>
                        <a:t>Engine 7</a:t>
                      </a:r>
                    </a:p>
                  </a:txBody>
                  <a:tcPr marL="68580" marR="68580" marT="34290" marB="34290"/>
                </a:tc>
                <a:tc>
                  <a:txBody>
                    <a:bodyPr/>
                    <a:lstStyle/>
                    <a:p>
                      <a:pPr algn="ctr"/>
                      <a:r>
                        <a:rPr lang="en-US" sz="1500" dirty="0"/>
                        <a:t>1977</a:t>
                      </a:r>
                    </a:p>
                  </a:txBody>
                  <a:tcPr marL="68580" marR="68580" marT="34290" marB="34290"/>
                </a:tc>
                <a:tc>
                  <a:txBody>
                    <a:bodyPr/>
                    <a:lstStyle/>
                    <a:p>
                      <a:pPr algn="ctr"/>
                      <a:r>
                        <a:rPr lang="en-US" sz="1500" dirty="0"/>
                        <a:t>.19</a:t>
                      </a:r>
                    </a:p>
                  </a:txBody>
                  <a:tcPr marL="68580" marR="68580" marT="34290" marB="34290"/>
                </a:tc>
                <a:extLst>
                  <a:ext uri="{0D108BD9-81ED-4DB2-BD59-A6C34878D82A}">
                    <a16:rowId xmlns="" xmlns:a16="http://schemas.microsoft.com/office/drawing/2014/main" val="10007"/>
                  </a:ext>
                </a:extLst>
              </a:tr>
              <a:tr h="306794">
                <a:tc>
                  <a:txBody>
                    <a:bodyPr/>
                    <a:lstStyle/>
                    <a:p>
                      <a:r>
                        <a:rPr lang="en-US" sz="1500" dirty="0"/>
                        <a:t>Engine 8</a:t>
                      </a:r>
                    </a:p>
                  </a:txBody>
                  <a:tcPr marL="68580" marR="68580" marT="34290" marB="34290"/>
                </a:tc>
                <a:tc>
                  <a:txBody>
                    <a:bodyPr/>
                    <a:lstStyle/>
                    <a:p>
                      <a:pPr algn="ctr"/>
                      <a:r>
                        <a:rPr lang="en-US" sz="1500" dirty="0"/>
                        <a:t>3194</a:t>
                      </a:r>
                    </a:p>
                  </a:txBody>
                  <a:tcPr marL="68580" marR="68580" marT="34290" marB="34290"/>
                </a:tc>
                <a:tc>
                  <a:txBody>
                    <a:bodyPr/>
                    <a:lstStyle/>
                    <a:p>
                      <a:pPr algn="ctr"/>
                      <a:r>
                        <a:rPr lang="en-US" sz="1500" dirty="0"/>
                        <a:t>.17</a:t>
                      </a:r>
                    </a:p>
                  </a:txBody>
                  <a:tcPr marL="68580" marR="68580" marT="34290" marB="34290"/>
                </a:tc>
                <a:extLst>
                  <a:ext uri="{0D108BD9-81ED-4DB2-BD59-A6C34878D82A}">
                    <a16:rowId xmlns="" xmlns:a16="http://schemas.microsoft.com/office/drawing/2014/main" val="10008"/>
                  </a:ext>
                </a:extLst>
              </a:tr>
              <a:tr h="306794">
                <a:tc>
                  <a:txBody>
                    <a:bodyPr/>
                    <a:lstStyle/>
                    <a:p>
                      <a:r>
                        <a:rPr lang="en-US" sz="1500" dirty="0"/>
                        <a:t>Truck 10</a:t>
                      </a:r>
                    </a:p>
                  </a:txBody>
                  <a:tcPr marL="68580" marR="68580" marT="34290" marB="34290"/>
                </a:tc>
                <a:tc>
                  <a:txBody>
                    <a:bodyPr/>
                    <a:lstStyle/>
                    <a:p>
                      <a:pPr algn="ctr"/>
                      <a:r>
                        <a:rPr lang="en-US" sz="1500" dirty="0"/>
                        <a:t>961</a:t>
                      </a:r>
                    </a:p>
                  </a:txBody>
                  <a:tcPr marL="68580" marR="68580" marT="34290" marB="34290"/>
                </a:tc>
                <a:tc>
                  <a:txBody>
                    <a:bodyPr/>
                    <a:lstStyle/>
                    <a:p>
                      <a:pPr algn="ctr"/>
                      <a:r>
                        <a:rPr lang="en-US" sz="1500" dirty="0"/>
                        <a:t>.15</a:t>
                      </a:r>
                    </a:p>
                  </a:txBody>
                  <a:tcPr marL="68580" marR="68580" marT="34290" marB="34290"/>
                </a:tc>
                <a:extLst>
                  <a:ext uri="{0D108BD9-81ED-4DB2-BD59-A6C34878D82A}">
                    <a16:rowId xmlns="" xmlns:a16="http://schemas.microsoft.com/office/drawing/2014/main" val="10009"/>
                  </a:ext>
                </a:extLst>
              </a:tr>
            </a:tbl>
          </a:graphicData>
        </a:graphic>
      </p:graphicFrame>
      <p:sp>
        <p:nvSpPr>
          <p:cNvPr id="3" name="TextBox 2"/>
          <p:cNvSpPr txBox="1"/>
          <p:nvPr/>
        </p:nvSpPr>
        <p:spPr>
          <a:xfrm>
            <a:off x="1219200" y="332419"/>
            <a:ext cx="6596454" cy="715581"/>
          </a:xfrm>
          <a:prstGeom prst="rect">
            <a:avLst/>
          </a:prstGeom>
          <a:noFill/>
        </p:spPr>
        <p:txBody>
          <a:bodyPr wrap="square" rtlCol="0">
            <a:spAutoFit/>
          </a:bodyPr>
          <a:lstStyle/>
          <a:p>
            <a:pPr algn="ctr"/>
            <a:r>
              <a:rPr lang="en-US" sz="4050" b="1" dirty="0">
                <a:solidFill>
                  <a:srgbClr val="C00000"/>
                </a:solidFill>
                <a:latin typeface="+mj-lt"/>
                <a:ea typeface="Adobe Fan Heiti Std B" pitchFamily="34" charset="-128"/>
                <a:cs typeface="+mj-cs"/>
              </a:rPr>
              <a:t>How Busy is Too Busy?</a:t>
            </a:r>
            <a:endParaRPr lang="en-US" sz="4050" b="1" dirty="0">
              <a:solidFill>
                <a:srgbClr val="C00000"/>
              </a:solidFill>
              <a:latin typeface="+mj-lt"/>
            </a:endParaRPr>
          </a:p>
        </p:txBody>
      </p:sp>
      <p:sp>
        <p:nvSpPr>
          <p:cNvPr id="4" name="Rectangle 3">
            <a:extLst>
              <a:ext uri="{FF2B5EF4-FFF2-40B4-BE49-F238E27FC236}">
                <a16:creationId xmlns="" xmlns:a16="http://schemas.microsoft.com/office/drawing/2014/main" id="{90A1F775-08D1-B744-8254-7F2F8722AC25}"/>
              </a:ext>
            </a:extLst>
          </p:cNvPr>
          <p:cNvSpPr/>
          <p:nvPr/>
        </p:nvSpPr>
        <p:spPr>
          <a:xfrm>
            <a:off x="87815" y="66935"/>
            <a:ext cx="271228" cy="300082"/>
          </a:xfrm>
          <a:prstGeom prst="rect">
            <a:avLst/>
          </a:prstGeom>
        </p:spPr>
        <p:txBody>
          <a:bodyPr wrap="none">
            <a:spAutoFit/>
          </a:bodyPr>
          <a:lstStyle/>
          <a:p>
            <a:r>
              <a:rPr lang="en-US" sz="1350" dirty="0">
                <a:solidFill>
                  <a:schemeClr val="bg1"/>
                </a:solidFill>
                <a:ea typeface="Helvetica Neue Light" charset="0"/>
                <a:cs typeface="Helvetica Neue Light" charset="0"/>
              </a:rPr>
              <a:t>*</a:t>
            </a:r>
            <a:endParaRPr lang="en-US" sz="1350" dirty="0">
              <a:solidFill>
                <a:schemeClr val="bg1"/>
              </a:solidFill>
            </a:endParaRPr>
          </a:p>
        </p:txBody>
      </p:sp>
    </p:spTree>
    <p:extLst>
      <p:ext uri="{BB962C8B-B14F-4D97-AF65-F5344CB8AC3E}">
        <p14:creationId xmlns:p14="http://schemas.microsoft.com/office/powerpoint/2010/main" val="1476371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4B2FA8-8AA3-4D60-8C27-6810D996464D}"/>
              </a:ext>
            </a:extLst>
          </p:cNvPr>
          <p:cNvSpPr>
            <a:spLocks noGrp="1"/>
          </p:cNvSpPr>
          <p:nvPr>
            <p:ph type="title" idx="4294967295"/>
          </p:nvPr>
        </p:nvSpPr>
        <p:spPr>
          <a:xfrm>
            <a:off x="3042398" y="146226"/>
            <a:ext cx="2958353" cy="994172"/>
          </a:xfrm>
          <a:ln>
            <a:noFill/>
          </a:ln>
        </p:spPr>
        <p:txBody>
          <a:bodyPr>
            <a:normAutofit fontScale="90000"/>
          </a:bodyPr>
          <a:lstStyle/>
          <a:p>
            <a:r>
              <a:rPr lang="en-US" b="1" dirty="0">
                <a:solidFill>
                  <a:srgbClr val="C00000"/>
                </a:solidFill>
              </a:rPr>
              <a:t>Calls for Service </a:t>
            </a:r>
          </a:p>
        </p:txBody>
      </p:sp>
      <p:sp>
        <p:nvSpPr>
          <p:cNvPr id="4" name="Rectangle 3">
            <a:extLst>
              <a:ext uri="{FF2B5EF4-FFF2-40B4-BE49-F238E27FC236}">
                <a16:creationId xmlns="" xmlns:a16="http://schemas.microsoft.com/office/drawing/2014/main" id="{341085B3-DA5C-F846-A086-90BB358A7237}"/>
              </a:ext>
            </a:extLst>
          </p:cNvPr>
          <p:cNvSpPr/>
          <p:nvPr/>
        </p:nvSpPr>
        <p:spPr>
          <a:xfrm>
            <a:off x="58037" y="129277"/>
            <a:ext cx="271228" cy="300082"/>
          </a:xfrm>
          <a:prstGeom prst="rect">
            <a:avLst/>
          </a:prstGeom>
        </p:spPr>
        <p:txBody>
          <a:bodyPr wrap="none">
            <a:spAutoFit/>
          </a:bodyPr>
          <a:lstStyle/>
          <a:p>
            <a:r>
              <a:rPr lang="en-US" sz="1350" dirty="0">
                <a:solidFill>
                  <a:schemeClr val="bg1"/>
                </a:solidFill>
                <a:ea typeface="Helvetica Neue Light" charset="0"/>
                <a:cs typeface="Helvetica Neue Light" charset="0"/>
              </a:rPr>
              <a:t>*</a:t>
            </a:r>
            <a:endParaRPr lang="en-US" sz="1350" dirty="0">
              <a:solidFill>
                <a:schemeClr val="bg1"/>
              </a:solidFill>
            </a:endParaRPr>
          </a:p>
        </p:txBody>
      </p:sp>
      <p:graphicFrame>
        <p:nvGraphicFramePr>
          <p:cNvPr id="6" name="Chart 5"/>
          <p:cNvGraphicFramePr/>
          <p:nvPr>
            <p:extLst>
              <p:ext uri="{D42A27DB-BD31-4B8C-83A1-F6EECF244321}">
                <p14:modId xmlns:p14="http://schemas.microsoft.com/office/powerpoint/2010/main" val="4154409632"/>
              </p:ext>
            </p:extLst>
          </p:nvPr>
        </p:nvGraphicFramePr>
        <p:xfrm>
          <a:off x="1909483" y="1152864"/>
          <a:ext cx="5224182" cy="306592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rot="16200000">
            <a:off x="110491" y="2559289"/>
            <a:ext cx="2712029" cy="369332"/>
          </a:xfrm>
          <a:prstGeom prst="rect">
            <a:avLst/>
          </a:prstGeom>
          <a:noFill/>
        </p:spPr>
        <p:txBody>
          <a:bodyPr wrap="square" rtlCol="0">
            <a:spAutoFit/>
          </a:bodyPr>
          <a:lstStyle/>
          <a:p>
            <a:r>
              <a:rPr lang="en-US" dirty="0"/>
              <a:t>Percentage Growth</a:t>
            </a:r>
          </a:p>
        </p:txBody>
      </p:sp>
    </p:spTree>
    <p:extLst>
      <p:ext uri="{BB962C8B-B14F-4D97-AF65-F5344CB8AC3E}">
        <p14:creationId xmlns:p14="http://schemas.microsoft.com/office/powerpoint/2010/main" val="3775149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4B2FA8-8AA3-4D60-8C27-6810D996464D}"/>
              </a:ext>
            </a:extLst>
          </p:cNvPr>
          <p:cNvSpPr>
            <a:spLocks noGrp="1"/>
          </p:cNvSpPr>
          <p:nvPr>
            <p:ph type="title" idx="4294967295"/>
          </p:nvPr>
        </p:nvSpPr>
        <p:spPr>
          <a:xfrm>
            <a:off x="2590800" y="289182"/>
            <a:ext cx="4303059" cy="994172"/>
          </a:xfrm>
          <a:noFill/>
          <a:ln>
            <a:noFill/>
          </a:ln>
        </p:spPr>
        <p:txBody>
          <a:bodyPr>
            <a:normAutofit fontScale="90000"/>
          </a:bodyPr>
          <a:lstStyle/>
          <a:p>
            <a:r>
              <a:rPr lang="en-US" b="1" dirty="0">
                <a:solidFill>
                  <a:srgbClr val="C00000"/>
                </a:solidFill>
              </a:rPr>
              <a:t>Calls for Service 80/20 </a:t>
            </a:r>
          </a:p>
        </p:txBody>
      </p:sp>
      <p:graphicFrame>
        <p:nvGraphicFramePr>
          <p:cNvPr id="10" name="Content Placeholder 9">
            <a:extLst>
              <a:ext uri="{FF2B5EF4-FFF2-40B4-BE49-F238E27FC236}">
                <a16:creationId xmlns="" xmlns:a16="http://schemas.microsoft.com/office/drawing/2014/main" id="{56EF4C82-E012-4A45-833A-331B3D23BAE6}"/>
              </a:ext>
            </a:extLst>
          </p:cNvPr>
          <p:cNvGraphicFramePr>
            <a:graphicFrameLocks noGrp="1"/>
          </p:cNvGraphicFramePr>
          <p:nvPr>
            <p:ph idx="4294967295"/>
            <p:extLst>
              <p:ext uri="{D42A27DB-BD31-4B8C-83A1-F6EECF244321}">
                <p14:modId xmlns:p14="http://schemas.microsoft.com/office/powerpoint/2010/main" val="2395442757"/>
              </p:ext>
            </p:extLst>
          </p:nvPr>
        </p:nvGraphicFramePr>
        <p:xfrm>
          <a:off x="264803" y="1507331"/>
          <a:ext cx="8104422" cy="2625797"/>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 xmlns:a16="http://schemas.microsoft.com/office/drawing/2014/main" id="{962FC2CB-5B80-2541-9FA9-F1FF5F652266}"/>
              </a:ext>
            </a:extLst>
          </p:cNvPr>
          <p:cNvSpPr/>
          <p:nvPr/>
        </p:nvSpPr>
        <p:spPr>
          <a:xfrm>
            <a:off x="113501" y="126675"/>
            <a:ext cx="271228" cy="300082"/>
          </a:xfrm>
          <a:prstGeom prst="rect">
            <a:avLst/>
          </a:prstGeom>
        </p:spPr>
        <p:txBody>
          <a:bodyPr wrap="none">
            <a:spAutoFit/>
          </a:bodyPr>
          <a:lstStyle/>
          <a:p>
            <a:r>
              <a:rPr lang="en-US" sz="1350" dirty="0">
                <a:solidFill>
                  <a:schemeClr val="bg1"/>
                </a:solidFill>
                <a:ea typeface="Helvetica Neue Light" charset="0"/>
                <a:cs typeface="Helvetica Neue Light" charset="0"/>
              </a:rPr>
              <a:t>*</a:t>
            </a:r>
            <a:endParaRPr lang="en-US" sz="1350" dirty="0">
              <a:solidFill>
                <a:schemeClr val="bg1"/>
              </a:solidFill>
            </a:endParaRPr>
          </a:p>
        </p:txBody>
      </p:sp>
    </p:spTree>
    <p:extLst>
      <p:ext uri="{BB962C8B-B14F-4D97-AF65-F5344CB8AC3E}">
        <p14:creationId xmlns:p14="http://schemas.microsoft.com/office/powerpoint/2010/main" val="3828569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l="395" t="5780" r="10159" b="6102"/>
          <a:stretch>
            <a:fillRect/>
          </a:stretch>
        </p:blipFill>
        <p:spPr bwMode="auto">
          <a:xfrm>
            <a:off x="4105920" y="745331"/>
            <a:ext cx="5071698" cy="30964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itle 1">
            <a:extLst>
              <a:ext uri="{FF2B5EF4-FFF2-40B4-BE49-F238E27FC236}">
                <a16:creationId xmlns="" xmlns:a16="http://schemas.microsoft.com/office/drawing/2014/main" id="{814B2FA8-8AA3-4D60-8C27-6810D996464D}"/>
              </a:ext>
            </a:extLst>
          </p:cNvPr>
          <p:cNvSpPr>
            <a:spLocks noGrp="1"/>
          </p:cNvSpPr>
          <p:nvPr>
            <p:ph type="title" idx="4294967295"/>
          </p:nvPr>
        </p:nvSpPr>
        <p:spPr>
          <a:xfrm>
            <a:off x="0" y="1166463"/>
            <a:ext cx="4232475" cy="994172"/>
          </a:xfrm>
          <a:ln>
            <a:noFill/>
          </a:ln>
        </p:spPr>
        <p:txBody>
          <a:bodyPr>
            <a:normAutofit fontScale="90000"/>
          </a:bodyPr>
          <a:lstStyle/>
          <a:p>
            <a:r>
              <a:rPr lang="en-US" b="1" dirty="0">
                <a:solidFill>
                  <a:srgbClr val="C00000"/>
                </a:solidFill>
              </a:rPr>
              <a:t>Calls for Service By Type </a:t>
            </a:r>
          </a:p>
        </p:txBody>
      </p:sp>
      <p:sp>
        <p:nvSpPr>
          <p:cNvPr id="4" name="Rectangle 3">
            <a:extLst>
              <a:ext uri="{FF2B5EF4-FFF2-40B4-BE49-F238E27FC236}">
                <a16:creationId xmlns="" xmlns:a16="http://schemas.microsoft.com/office/drawing/2014/main" id="{4347D135-BA94-6E47-86CB-68C8010BD441}"/>
              </a:ext>
            </a:extLst>
          </p:cNvPr>
          <p:cNvSpPr/>
          <p:nvPr/>
        </p:nvSpPr>
        <p:spPr>
          <a:xfrm>
            <a:off x="78593" y="110151"/>
            <a:ext cx="271228" cy="300082"/>
          </a:xfrm>
          <a:prstGeom prst="rect">
            <a:avLst/>
          </a:prstGeom>
        </p:spPr>
        <p:txBody>
          <a:bodyPr wrap="none">
            <a:spAutoFit/>
          </a:bodyPr>
          <a:lstStyle/>
          <a:p>
            <a:r>
              <a:rPr lang="en-US" sz="1350" dirty="0">
                <a:solidFill>
                  <a:schemeClr val="bg1"/>
                </a:solidFill>
                <a:ea typeface="Helvetica Neue Light" charset="0"/>
                <a:cs typeface="Helvetica Neue Light" charset="0"/>
              </a:rPr>
              <a:t>*</a:t>
            </a:r>
            <a:endParaRPr lang="en-US" sz="1350" dirty="0">
              <a:solidFill>
                <a:schemeClr val="bg1"/>
              </a:solidFill>
            </a:endParaRPr>
          </a:p>
        </p:txBody>
      </p:sp>
    </p:spTree>
    <p:extLst>
      <p:ext uri="{BB962C8B-B14F-4D97-AF65-F5344CB8AC3E}">
        <p14:creationId xmlns:p14="http://schemas.microsoft.com/office/powerpoint/2010/main" val="27442698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E6C0006B-6DF5-41BB-A50F-FB83F69CDBE5}"/>
              </a:ext>
            </a:extLst>
          </p:cNvPr>
          <p:cNvPicPr>
            <a:picLocks noGrp="1" noChangeAspect="1"/>
          </p:cNvPicPr>
          <p:nvPr>
            <p:ph idx="4294967295"/>
          </p:nvPr>
        </p:nvPicPr>
        <p:blipFill>
          <a:blip r:embed="rId3"/>
          <a:stretch>
            <a:fillRect/>
          </a:stretch>
        </p:blipFill>
        <p:spPr>
          <a:xfrm>
            <a:off x="214464" y="386207"/>
            <a:ext cx="8718303" cy="3868221"/>
          </a:xfrm>
          <a:prstGeom prst="rect">
            <a:avLst/>
          </a:prstGeom>
        </p:spPr>
      </p:pic>
      <p:sp>
        <p:nvSpPr>
          <p:cNvPr id="3" name="Rectangle 2">
            <a:extLst>
              <a:ext uri="{FF2B5EF4-FFF2-40B4-BE49-F238E27FC236}">
                <a16:creationId xmlns="" xmlns:a16="http://schemas.microsoft.com/office/drawing/2014/main" id="{90A1F775-08D1-B744-8254-7F2F8722AC25}"/>
              </a:ext>
            </a:extLst>
          </p:cNvPr>
          <p:cNvSpPr/>
          <p:nvPr/>
        </p:nvSpPr>
        <p:spPr>
          <a:xfrm>
            <a:off x="87815" y="66935"/>
            <a:ext cx="271228" cy="300082"/>
          </a:xfrm>
          <a:prstGeom prst="rect">
            <a:avLst/>
          </a:prstGeom>
        </p:spPr>
        <p:txBody>
          <a:bodyPr wrap="none">
            <a:spAutoFit/>
          </a:bodyPr>
          <a:lstStyle/>
          <a:p>
            <a:r>
              <a:rPr lang="en-US" sz="1350" dirty="0">
                <a:solidFill>
                  <a:schemeClr val="bg1"/>
                </a:solidFill>
                <a:ea typeface="Helvetica Neue Light" charset="0"/>
                <a:cs typeface="Helvetica Neue Light" charset="0"/>
              </a:rPr>
              <a:t>*</a:t>
            </a:r>
            <a:endParaRPr lang="en-US" sz="1350" dirty="0">
              <a:solidFill>
                <a:schemeClr val="bg1"/>
              </a:solidFill>
            </a:endParaRPr>
          </a:p>
        </p:txBody>
      </p:sp>
    </p:spTree>
    <p:extLst>
      <p:ext uri="{BB962C8B-B14F-4D97-AF65-F5344CB8AC3E}">
        <p14:creationId xmlns:p14="http://schemas.microsoft.com/office/powerpoint/2010/main" val="1258396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301" y="288131"/>
            <a:ext cx="9135542" cy="857250"/>
          </a:xfrm>
        </p:spPr>
        <p:txBody>
          <a:bodyPr>
            <a:normAutofit fontScale="90000"/>
          </a:bodyPr>
          <a:lstStyle/>
          <a:p>
            <a:r>
              <a:rPr lang="en-US" sz="5400" dirty="0">
                <a:solidFill>
                  <a:schemeClr val="accent1"/>
                </a:solidFill>
                <a:latin typeface="Calibri Light" panose="020F0302020204030204" pitchFamily="34" charset="0"/>
                <a:ea typeface="Helvetica Neue" charset="0"/>
                <a:cs typeface="Helvetica Neue" charset="0"/>
              </a:rPr>
              <a:t>John P. Binaski </a:t>
            </a:r>
            <a:r>
              <a:rPr lang="en-US" sz="1399" dirty="0">
                <a:solidFill>
                  <a:schemeClr val="accent1"/>
                </a:solidFill>
                <a:latin typeface="Calibri Light" panose="020F0302020204030204" pitchFamily="34" charset="0"/>
                <a:ea typeface="Helvetica Neue" charset="0"/>
                <a:cs typeface="Helvetica Neue" charset="0"/>
              </a:rPr>
              <a:t>MS, EFO, CFO</a:t>
            </a:r>
            <a:endParaRPr lang="en-US" dirty="0">
              <a:solidFill>
                <a:schemeClr val="accent1"/>
              </a:solidFill>
              <a:latin typeface="Calibri Light" panose="020F0302020204030204" pitchFamily="34" charset="0"/>
              <a:ea typeface="Helvetica Neue" charset="0"/>
              <a:cs typeface="Helvetica Neue" charset="0"/>
            </a:endParaRPr>
          </a:p>
        </p:txBody>
      </p:sp>
      <p:sp>
        <p:nvSpPr>
          <p:cNvPr id="3" name="Content Placeholder 2"/>
          <p:cNvSpPr>
            <a:spLocks noGrp="1"/>
          </p:cNvSpPr>
          <p:nvPr>
            <p:ph idx="1"/>
          </p:nvPr>
        </p:nvSpPr>
        <p:spPr>
          <a:xfrm>
            <a:off x="3200400" y="1432391"/>
            <a:ext cx="5557454" cy="2949500"/>
          </a:xfrm>
        </p:spPr>
        <p:txBody>
          <a:bodyPr>
            <a:noAutofit/>
          </a:bodyPr>
          <a:lstStyle/>
          <a:p>
            <a:r>
              <a:rPr lang="en-US" sz="1598" dirty="0">
                <a:ea typeface="Helvetica Neue Light" charset="0"/>
                <a:cs typeface="Helvetica Neue Light" charset="0"/>
              </a:rPr>
              <a:t>Over 28 years of fire service experience.  </a:t>
            </a:r>
          </a:p>
          <a:p>
            <a:r>
              <a:rPr lang="en-US" sz="1598" dirty="0">
                <a:ea typeface="Helvetica Neue Light" charset="0"/>
                <a:cs typeface="Helvetica Neue Light" charset="0"/>
              </a:rPr>
              <a:t>Currently the Fire Chief for the City of Clovis (CA).</a:t>
            </a:r>
          </a:p>
          <a:p>
            <a:r>
              <a:rPr lang="en-US" sz="1598" dirty="0">
                <a:ea typeface="Helvetica Neue Light" charset="0"/>
                <a:cs typeface="Helvetica Neue Light" charset="0"/>
              </a:rPr>
              <a:t>Previously a Division Chief for the City of Tulare (CA). </a:t>
            </a:r>
          </a:p>
          <a:p>
            <a:r>
              <a:rPr lang="en-US" sz="1598" dirty="0">
                <a:ea typeface="Helvetica Neue Light" charset="0"/>
                <a:cs typeface="Helvetica Neue Light" charset="0"/>
              </a:rPr>
              <a:t>Board Member for League of CA Cities</a:t>
            </a:r>
          </a:p>
          <a:p>
            <a:r>
              <a:rPr lang="en-US" sz="1598" dirty="0">
                <a:ea typeface="Helvetica Neue Light" charset="0"/>
                <a:cs typeface="Helvetica Neue Light" charset="0"/>
              </a:rPr>
              <a:t>Experience as a Fire Technology Coordinator and certified as a Master Instructor.</a:t>
            </a:r>
          </a:p>
          <a:p>
            <a:r>
              <a:rPr lang="en-US" sz="1598" dirty="0">
                <a:ea typeface="Helvetica Neue Light" charset="0"/>
                <a:cs typeface="Helvetica Neue Light" charset="0"/>
              </a:rPr>
              <a:t>Serves as a Peer Assessor for the Commission on Fire Accreditation International.</a:t>
            </a:r>
          </a:p>
          <a:p>
            <a:r>
              <a:rPr lang="en-US" sz="1598" dirty="0">
                <a:ea typeface="Helvetica Neue Light" charset="0"/>
                <a:cs typeface="Helvetica Neue Light" charset="0"/>
              </a:rPr>
              <a:t>Clovis FD has been an accredited fire agency for 16 consecutive years.</a:t>
            </a:r>
          </a:p>
        </p:txBody>
      </p:sp>
      <p:pic>
        <p:nvPicPr>
          <p:cNvPr id="4" name="Picture 3" descr="C:\Users\katiek\Desktop\New Pictures\Binaski Fire Chief on Tabl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3050"/>
          <a:stretch/>
        </p:blipFill>
        <p:spPr bwMode="auto">
          <a:xfrm>
            <a:off x="609600" y="1431131"/>
            <a:ext cx="2207756" cy="268750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375F10F0-FEFA-2742-BA1B-CE40651EBB8E}"/>
              </a:ext>
            </a:extLst>
          </p:cNvPr>
          <p:cNvSpPr/>
          <p:nvPr/>
        </p:nvSpPr>
        <p:spPr>
          <a:xfrm>
            <a:off x="4229" y="68837"/>
            <a:ext cx="271228" cy="300082"/>
          </a:xfrm>
          <a:prstGeom prst="rect">
            <a:avLst/>
          </a:prstGeom>
        </p:spPr>
        <p:txBody>
          <a:bodyPr wrap="none">
            <a:spAutoFit/>
          </a:bodyPr>
          <a:lstStyle/>
          <a:p>
            <a:r>
              <a:rPr lang="en-US" sz="1350" dirty="0">
                <a:solidFill>
                  <a:schemeClr val="bg1"/>
                </a:solidFill>
                <a:ea typeface="Helvetica Neue Light" charset="0"/>
                <a:cs typeface="Helvetica Neue Light" charset="0"/>
              </a:rPr>
              <a:t>*</a:t>
            </a:r>
            <a:endParaRPr lang="en-US" sz="1350" dirty="0">
              <a:solidFill>
                <a:schemeClr val="bg1"/>
              </a:solidFill>
            </a:endParaRPr>
          </a:p>
        </p:txBody>
      </p:sp>
    </p:spTree>
    <p:extLst>
      <p:ext uri="{BB962C8B-B14F-4D97-AF65-F5344CB8AC3E}">
        <p14:creationId xmlns:p14="http://schemas.microsoft.com/office/powerpoint/2010/main" val="3050259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7883" y="1111763"/>
            <a:ext cx="7637929" cy="994025"/>
          </a:xfrm>
          <a:ln>
            <a:noFill/>
          </a:ln>
        </p:spPr>
        <p:txBody>
          <a:bodyPr>
            <a:noAutofit/>
          </a:bodyPr>
          <a:lstStyle/>
          <a:p>
            <a:pPr algn="ctr"/>
            <a:r>
              <a:rPr lang="en-US" sz="3600" b="1" dirty="0">
                <a:solidFill>
                  <a:srgbClr val="C00000"/>
                </a:solidFill>
                <a:ea typeface="Adobe Fan Heiti Std B" pitchFamily="34" charset="-128"/>
              </a:rPr>
              <a:t>What is wrong with this measurement?</a:t>
            </a:r>
          </a:p>
        </p:txBody>
      </p:sp>
      <p:pic>
        <p:nvPicPr>
          <p:cNvPr id="3074" name="Picture 2"/>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t="67887" b="533"/>
          <a:stretch/>
        </p:blipFill>
        <p:spPr bwMode="auto">
          <a:xfrm>
            <a:off x="126506" y="2514464"/>
            <a:ext cx="8863070" cy="971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8177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519" y="173831"/>
            <a:ext cx="8568962" cy="857250"/>
          </a:xfrm>
        </p:spPr>
        <p:txBody>
          <a:bodyPr>
            <a:normAutofit fontScale="90000"/>
          </a:bodyPr>
          <a:lstStyle/>
          <a:p>
            <a:r>
              <a:rPr lang="en-US" sz="3600" b="1" dirty="0">
                <a:solidFill>
                  <a:srgbClr val="C00000"/>
                </a:solidFill>
                <a:ea typeface="Adobe Fan Heiti Std B" pitchFamily="34" charset="-128"/>
              </a:rPr>
              <a:t>The Old “Firefighters Per One Thousand” Story</a:t>
            </a:r>
          </a:p>
        </p:txBody>
      </p:sp>
      <p:sp>
        <p:nvSpPr>
          <p:cNvPr id="3" name="Content Placeholder 2"/>
          <p:cNvSpPr>
            <a:spLocks noGrp="1"/>
          </p:cNvSpPr>
          <p:nvPr>
            <p:ph idx="1"/>
          </p:nvPr>
        </p:nvSpPr>
        <p:spPr>
          <a:xfrm>
            <a:off x="451367" y="1050131"/>
            <a:ext cx="8229600" cy="2702858"/>
          </a:xfrm>
        </p:spPr>
        <p:txBody>
          <a:bodyPr>
            <a:noAutofit/>
          </a:bodyPr>
          <a:lstStyle/>
          <a:p>
            <a:r>
              <a:rPr lang="en-US" sz="2400" dirty="0"/>
              <a:t>“Firefighters per 1,000” or “Firefighters per Capita”</a:t>
            </a:r>
            <a:endParaRPr lang="en-US" sz="2400" dirty="0">
              <a:solidFill>
                <a:schemeClr val="tx2">
                  <a:lumMod val="75000"/>
                </a:schemeClr>
              </a:solidFill>
            </a:endParaRPr>
          </a:p>
          <a:p>
            <a:pPr lvl="1"/>
            <a:r>
              <a:rPr lang="en-US" sz="2400" dirty="0"/>
              <a:t>The only direct correlation between FF’s per Capita and an </a:t>
            </a:r>
            <a:r>
              <a:rPr lang="en-US" sz="2400" u="sng" dirty="0"/>
              <a:t>outcome</a:t>
            </a:r>
            <a:r>
              <a:rPr lang="en-US" sz="2400" dirty="0"/>
              <a:t> is an increase in the budget. </a:t>
            </a:r>
            <a:r>
              <a:rPr lang="en-US" sz="2400" dirty="0">
                <a:solidFill>
                  <a:schemeClr val="tx2">
                    <a:lumMod val="75000"/>
                  </a:schemeClr>
                </a:solidFill>
              </a:rPr>
              <a:t>REFERENCE: Smarter, Faster, Cheaper. IBM Global Business Services 2011</a:t>
            </a:r>
            <a:endParaRPr lang="en-US" sz="2400" dirty="0">
              <a:latin typeface="+mj-lt"/>
            </a:endParaRPr>
          </a:p>
          <a:p>
            <a:pPr lvl="1"/>
            <a:r>
              <a:rPr lang="en-US" sz="2400" dirty="0">
                <a:latin typeface="+mj-lt"/>
              </a:rPr>
              <a:t>There are no studies to correlate this to any important fire service outcomes (i.e., reduction in injury rates to civilians or FF’s, less fire loss, higher EMS survivability rates, etc.).</a:t>
            </a:r>
          </a:p>
        </p:txBody>
      </p:sp>
      <p:sp>
        <p:nvSpPr>
          <p:cNvPr id="4" name="Rectangle 3">
            <a:extLst>
              <a:ext uri="{FF2B5EF4-FFF2-40B4-BE49-F238E27FC236}">
                <a16:creationId xmlns="" xmlns:a16="http://schemas.microsoft.com/office/drawing/2014/main" id="{58D47B3E-4A42-A241-9A4B-508231D438FE}"/>
              </a:ext>
            </a:extLst>
          </p:cNvPr>
          <p:cNvSpPr/>
          <p:nvPr/>
        </p:nvSpPr>
        <p:spPr>
          <a:xfrm>
            <a:off x="232138" y="173831"/>
            <a:ext cx="225062" cy="300082"/>
          </a:xfrm>
          <a:prstGeom prst="rect">
            <a:avLst/>
          </a:prstGeom>
        </p:spPr>
        <p:txBody>
          <a:bodyPr wrap="square">
            <a:spAutoFit/>
          </a:bodyPr>
          <a:lstStyle/>
          <a:p>
            <a:r>
              <a:rPr lang="en-US" sz="1350" dirty="0">
                <a:solidFill>
                  <a:schemeClr val="bg1"/>
                </a:solidFill>
                <a:ea typeface="Helvetica Neue Light" charset="0"/>
                <a:cs typeface="Helvetica Neue Light" charset="0"/>
              </a:rPr>
              <a:t>*</a:t>
            </a:r>
            <a:endParaRPr lang="en-US" sz="1350" dirty="0">
              <a:solidFill>
                <a:schemeClr val="bg1"/>
              </a:solidFill>
            </a:endParaRPr>
          </a:p>
        </p:txBody>
      </p:sp>
    </p:spTree>
    <p:extLst>
      <p:ext uri="{BB962C8B-B14F-4D97-AF65-F5344CB8AC3E}">
        <p14:creationId xmlns:p14="http://schemas.microsoft.com/office/powerpoint/2010/main" val="26163503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92919" y="1202531"/>
            <a:ext cx="8498681" cy="2429611"/>
          </a:xfrm>
        </p:spPr>
        <p:txBody>
          <a:bodyPr>
            <a:normAutofit fontScale="85000" lnSpcReduction="10000"/>
          </a:bodyPr>
          <a:lstStyle/>
          <a:p>
            <a:pPr marL="0" indent="0" algn="ctr">
              <a:buNone/>
            </a:pPr>
            <a:endParaRPr lang="en-US" sz="1350" i="1" dirty="0">
              <a:solidFill>
                <a:srgbClr val="FF0000"/>
              </a:solidFill>
            </a:endParaRPr>
          </a:p>
          <a:p>
            <a:r>
              <a:rPr lang="en-US" sz="2700" dirty="0">
                <a:latin typeface="+mj-lt"/>
              </a:rPr>
              <a:t>2009 – Fire agency is directed to brown out a central station that operated a Quint (engine/truck).  Unit browned out for 2 years.</a:t>
            </a:r>
          </a:p>
          <a:p>
            <a:r>
              <a:rPr lang="en-US" sz="2700" dirty="0">
                <a:latin typeface="+mj-lt"/>
              </a:rPr>
              <a:t>Actual Impacts:</a:t>
            </a:r>
          </a:p>
          <a:p>
            <a:pPr lvl="1"/>
            <a:r>
              <a:rPr lang="en-US" sz="2400" dirty="0">
                <a:latin typeface="+mj-lt"/>
              </a:rPr>
              <a:t>First Unit – Total Response Time performance for this District actually improved  </a:t>
            </a:r>
          </a:p>
          <a:p>
            <a:pPr lvl="1"/>
            <a:r>
              <a:rPr lang="en-US" sz="2400" dirty="0">
                <a:latin typeface="+mj-lt"/>
              </a:rPr>
              <a:t>Fire loss dropped compared to annual average loss</a:t>
            </a:r>
          </a:p>
          <a:p>
            <a:pPr lvl="1"/>
            <a:endParaRPr lang="en-US" dirty="0">
              <a:solidFill>
                <a:srgbClr val="FF0000"/>
              </a:solidFill>
              <a:latin typeface="+mj-lt"/>
            </a:endParaRPr>
          </a:p>
          <a:p>
            <a:endParaRPr lang="en-US" dirty="0"/>
          </a:p>
          <a:p>
            <a:pPr marL="0" indent="0">
              <a:buNone/>
            </a:pPr>
            <a:endParaRPr lang="en-US" dirty="0">
              <a:solidFill>
                <a:srgbClr val="FF0000"/>
              </a:solidFill>
            </a:endParaRPr>
          </a:p>
        </p:txBody>
      </p:sp>
      <p:sp>
        <p:nvSpPr>
          <p:cNvPr id="2" name="TextBox 1"/>
          <p:cNvSpPr txBox="1"/>
          <p:nvPr/>
        </p:nvSpPr>
        <p:spPr>
          <a:xfrm>
            <a:off x="121691" y="211931"/>
            <a:ext cx="9144000" cy="646331"/>
          </a:xfrm>
          <a:prstGeom prst="rect">
            <a:avLst/>
          </a:prstGeom>
          <a:noFill/>
        </p:spPr>
        <p:txBody>
          <a:bodyPr wrap="square" rtlCol="0">
            <a:spAutoFit/>
          </a:bodyPr>
          <a:lstStyle/>
          <a:p>
            <a:pPr algn="ctr"/>
            <a:r>
              <a:rPr lang="en-US" sz="3600" b="1" dirty="0">
                <a:solidFill>
                  <a:srgbClr val="C00000"/>
                </a:solidFill>
                <a:latin typeface="+mj-lt"/>
              </a:rPr>
              <a:t>Lack of Credibility Story</a:t>
            </a:r>
          </a:p>
        </p:txBody>
      </p:sp>
      <p:sp>
        <p:nvSpPr>
          <p:cNvPr id="4" name="Rectangle 3">
            <a:extLst>
              <a:ext uri="{FF2B5EF4-FFF2-40B4-BE49-F238E27FC236}">
                <a16:creationId xmlns="" xmlns:a16="http://schemas.microsoft.com/office/drawing/2014/main" id="{7C5CD254-71B7-CF42-AC67-481DCE5C287D}"/>
              </a:ext>
            </a:extLst>
          </p:cNvPr>
          <p:cNvSpPr/>
          <p:nvPr/>
        </p:nvSpPr>
        <p:spPr>
          <a:xfrm>
            <a:off x="121691" y="165861"/>
            <a:ext cx="271228" cy="300082"/>
          </a:xfrm>
          <a:prstGeom prst="rect">
            <a:avLst/>
          </a:prstGeom>
        </p:spPr>
        <p:txBody>
          <a:bodyPr wrap="none">
            <a:spAutoFit/>
          </a:bodyPr>
          <a:lstStyle/>
          <a:p>
            <a:r>
              <a:rPr lang="en-US" sz="1350" dirty="0">
                <a:solidFill>
                  <a:schemeClr val="bg1"/>
                </a:solidFill>
                <a:ea typeface="Helvetica Neue Light" charset="0"/>
                <a:cs typeface="Helvetica Neue Light" charset="0"/>
              </a:rPr>
              <a:t>*</a:t>
            </a:r>
            <a:endParaRPr lang="en-US" sz="1350" dirty="0">
              <a:solidFill>
                <a:schemeClr val="bg1"/>
              </a:solidFill>
            </a:endParaRPr>
          </a:p>
        </p:txBody>
      </p:sp>
    </p:spTree>
    <p:extLst>
      <p:ext uri="{BB962C8B-B14F-4D97-AF65-F5344CB8AC3E}">
        <p14:creationId xmlns:p14="http://schemas.microsoft.com/office/powerpoint/2010/main" val="2459232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9965" y="516731"/>
            <a:ext cx="8645128" cy="2960388"/>
          </a:xfrm>
          <a:ln>
            <a:noFill/>
          </a:ln>
        </p:spPr>
        <p:txBody>
          <a:bodyPr>
            <a:noAutofit/>
          </a:bodyPr>
          <a:lstStyle/>
          <a:p>
            <a:pPr algn="ctr"/>
            <a:r>
              <a:rPr lang="en-US" sz="4950" i="1" dirty="0">
                <a:ea typeface="Arial" charset="0"/>
                <a:cs typeface="Arial" charset="0"/>
              </a:rPr>
              <a:t>Credibility is the currency you earn today and can spend later, with interest.</a:t>
            </a:r>
          </a:p>
        </p:txBody>
      </p:sp>
      <p:sp>
        <p:nvSpPr>
          <p:cNvPr id="3" name="Rectangle 2">
            <a:extLst>
              <a:ext uri="{FF2B5EF4-FFF2-40B4-BE49-F238E27FC236}">
                <a16:creationId xmlns="" xmlns:a16="http://schemas.microsoft.com/office/drawing/2014/main" id="{215FD517-C5C7-2649-BEDF-4239912F8F20}"/>
              </a:ext>
            </a:extLst>
          </p:cNvPr>
          <p:cNvSpPr/>
          <p:nvPr/>
        </p:nvSpPr>
        <p:spPr>
          <a:xfrm>
            <a:off x="124351" y="132093"/>
            <a:ext cx="271228" cy="300082"/>
          </a:xfrm>
          <a:prstGeom prst="rect">
            <a:avLst/>
          </a:prstGeom>
        </p:spPr>
        <p:txBody>
          <a:bodyPr wrap="none">
            <a:spAutoFit/>
          </a:bodyPr>
          <a:lstStyle/>
          <a:p>
            <a:r>
              <a:rPr lang="en-US" sz="1350" dirty="0">
                <a:solidFill>
                  <a:schemeClr val="bg1"/>
                </a:solidFill>
                <a:ea typeface="Helvetica Neue Light" charset="0"/>
                <a:cs typeface="Helvetica Neue Light" charset="0"/>
              </a:rPr>
              <a:t>*</a:t>
            </a:r>
            <a:endParaRPr lang="en-US" sz="1350" dirty="0">
              <a:solidFill>
                <a:schemeClr val="bg1"/>
              </a:solidFill>
            </a:endParaRPr>
          </a:p>
        </p:txBody>
      </p:sp>
    </p:spTree>
    <p:extLst>
      <p:ext uri="{BB962C8B-B14F-4D97-AF65-F5344CB8AC3E}">
        <p14:creationId xmlns:p14="http://schemas.microsoft.com/office/powerpoint/2010/main" val="252276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ln>
            <a:noFill/>
          </a:ln>
        </p:spPr>
        <p:txBody>
          <a:bodyPr>
            <a:noAutofit/>
          </a:bodyPr>
          <a:lstStyle/>
          <a:p>
            <a:r>
              <a:rPr lang="en-US" sz="4500" b="1" dirty="0">
                <a:solidFill>
                  <a:srgbClr val="C00000"/>
                </a:solidFill>
                <a:ea typeface="Arial" charset="0"/>
                <a:cs typeface="Arial" charset="0"/>
              </a:rPr>
              <a:t>Lesson Learned</a:t>
            </a:r>
          </a:p>
        </p:txBody>
      </p:sp>
      <p:sp>
        <p:nvSpPr>
          <p:cNvPr id="3" name="Content Placeholder 2"/>
          <p:cNvSpPr>
            <a:spLocks noGrp="1"/>
          </p:cNvSpPr>
          <p:nvPr>
            <p:ph type="subTitle" idx="1"/>
          </p:nvPr>
        </p:nvSpPr>
        <p:spPr>
          <a:xfrm>
            <a:off x="705971" y="1659731"/>
            <a:ext cx="7405437" cy="1521556"/>
          </a:xfrm>
        </p:spPr>
        <p:txBody>
          <a:bodyPr>
            <a:normAutofit fontScale="70000" lnSpcReduction="20000"/>
          </a:bodyPr>
          <a:lstStyle/>
          <a:p>
            <a:r>
              <a:rPr lang="en-US" sz="4050" i="1" dirty="0">
                <a:solidFill>
                  <a:schemeClr val="tx1"/>
                </a:solidFill>
                <a:latin typeface="+mj-lt"/>
                <a:ea typeface="Arial" charset="0"/>
                <a:cs typeface="Arial" charset="0"/>
              </a:rPr>
              <a:t>If you make a prediction (good or bad) about the future, it better come true or you may never have credibility with your decision-makers ever again.</a:t>
            </a:r>
          </a:p>
          <a:p>
            <a:endParaRPr lang="en-US" dirty="0"/>
          </a:p>
        </p:txBody>
      </p:sp>
      <p:sp>
        <p:nvSpPr>
          <p:cNvPr id="4" name="Rectangle 3">
            <a:extLst>
              <a:ext uri="{FF2B5EF4-FFF2-40B4-BE49-F238E27FC236}">
                <a16:creationId xmlns="" xmlns:a16="http://schemas.microsoft.com/office/drawing/2014/main" id="{0F3BCD06-068D-1546-A98B-2D559AE922EA}"/>
              </a:ext>
            </a:extLst>
          </p:cNvPr>
          <p:cNvSpPr/>
          <p:nvPr/>
        </p:nvSpPr>
        <p:spPr>
          <a:xfrm>
            <a:off x="70331" y="92482"/>
            <a:ext cx="271228" cy="300082"/>
          </a:xfrm>
          <a:prstGeom prst="rect">
            <a:avLst/>
          </a:prstGeom>
        </p:spPr>
        <p:txBody>
          <a:bodyPr wrap="none">
            <a:spAutoFit/>
          </a:bodyPr>
          <a:lstStyle/>
          <a:p>
            <a:r>
              <a:rPr lang="en-US" sz="1350" dirty="0">
                <a:solidFill>
                  <a:schemeClr val="bg1"/>
                </a:solidFill>
                <a:ea typeface="Helvetica Neue Light" charset="0"/>
                <a:cs typeface="Helvetica Neue Light" charset="0"/>
              </a:rPr>
              <a:t>*</a:t>
            </a:r>
            <a:endParaRPr lang="en-US" sz="1350" dirty="0">
              <a:solidFill>
                <a:schemeClr val="bg1"/>
              </a:solidFill>
            </a:endParaRPr>
          </a:p>
        </p:txBody>
      </p:sp>
    </p:spTree>
    <p:extLst>
      <p:ext uri="{BB962C8B-B14F-4D97-AF65-F5344CB8AC3E}">
        <p14:creationId xmlns:p14="http://schemas.microsoft.com/office/powerpoint/2010/main" val="928727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04800" y="211931"/>
            <a:ext cx="2716306" cy="1102519"/>
          </a:xfrm>
          <a:ln>
            <a:noFill/>
          </a:ln>
        </p:spPr>
        <p:txBody>
          <a:bodyPr>
            <a:normAutofit/>
          </a:bodyPr>
          <a:lstStyle/>
          <a:p>
            <a:r>
              <a:rPr lang="en-US" sz="4050" b="1" dirty="0">
                <a:solidFill>
                  <a:srgbClr val="C00000"/>
                </a:solidFill>
                <a:ea typeface="Adobe Fan Heiti Std B"/>
              </a:rPr>
              <a:t>Activities</a:t>
            </a:r>
            <a:endParaRPr lang="en-US" sz="6600" b="1" dirty="0">
              <a:solidFill>
                <a:srgbClr val="C00000"/>
              </a:solidFill>
              <a:ea typeface="Adobe Fan Heiti Std B"/>
            </a:endParaRPr>
          </a:p>
        </p:txBody>
      </p:sp>
      <p:sp>
        <p:nvSpPr>
          <p:cNvPr id="3" name="Subtitle 2"/>
          <p:cNvSpPr>
            <a:spLocks noGrp="1"/>
          </p:cNvSpPr>
          <p:nvPr>
            <p:ph type="subTitle" idx="4294967295"/>
          </p:nvPr>
        </p:nvSpPr>
        <p:spPr>
          <a:xfrm>
            <a:off x="609600" y="1300022"/>
            <a:ext cx="7939693" cy="2597389"/>
          </a:xfrm>
        </p:spPr>
        <p:txBody>
          <a:bodyPr>
            <a:normAutofit/>
          </a:bodyPr>
          <a:lstStyle/>
          <a:p>
            <a:r>
              <a:rPr lang="en-US" sz="3300" b="1" dirty="0">
                <a:latin typeface="+mj-lt"/>
              </a:rPr>
              <a:t>What did we do?</a:t>
            </a:r>
          </a:p>
          <a:p>
            <a:pPr marL="685800" lvl="1" indent="-342900">
              <a:buFont typeface="Arial" panose="020B0604020202020204" pitchFamily="34" charset="0"/>
              <a:buChar char="•"/>
            </a:pPr>
            <a:r>
              <a:rPr lang="en-US" sz="3300" dirty="0">
                <a:latin typeface="+mj-lt"/>
              </a:rPr>
              <a:t>Inspection activities</a:t>
            </a:r>
          </a:p>
          <a:p>
            <a:pPr marL="685800" lvl="1" indent="-342900">
              <a:buFont typeface="Arial" panose="020B0604020202020204" pitchFamily="34" charset="0"/>
              <a:buChar char="•"/>
            </a:pPr>
            <a:r>
              <a:rPr lang="en-US" sz="3300" dirty="0">
                <a:latin typeface="+mj-lt"/>
              </a:rPr>
              <a:t>Training activities</a:t>
            </a:r>
          </a:p>
          <a:p>
            <a:pPr marL="685800" lvl="1" indent="-342900">
              <a:buFont typeface="Arial" panose="020B0604020202020204" pitchFamily="34" charset="0"/>
              <a:buChar char="•"/>
            </a:pPr>
            <a:r>
              <a:rPr lang="en-US" sz="3300" dirty="0">
                <a:latin typeface="+mj-lt"/>
              </a:rPr>
              <a:t>Respond to emergencies</a:t>
            </a:r>
          </a:p>
          <a:p>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792700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81000" y="288131"/>
            <a:ext cx="2447365" cy="915590"/>
          </a:xfrm>
          <a:ln>
            <a:noFill/>
          </a:ln>
        </p:spPr>
        <p:txBody>
          <a:bodyPr>
            <a:normAutofit/>
          </a:bodyPr>
          <a:lstStyle/>
          <a:p>
            <a:r>
              <a:rPr lang="en-US" sz="4050" b="1" dirty="0">
                <a:solidFill>
                  <a:srgbClr val="C00000"/>
                </a:solidFill>
                <a:ea typeface="Adobe Fan Heiti Std B"/>
              </a:rPr>
              <a:t>Outputs</a:t>
            </a:r>
          </a:p>
        </p:txBody>
      </p:sp>
      <p:sp>
        <p:nvSpPr>
          <p:cNvPr id="3" name="Subtitle 2"/>
          <p:cNvSpPr>
            <a:spLocks noGrp="1"/>
          </p:cNvSpPr>
          <p:nvPr>
            <p:ph type="subTitle" idx="4294967295"/>
          </p:nvPr>
        </p:nvSpPr>
        <p:spPr>
          <a:xfrm>
            <a:off x="533400" y="1507331"/>
            <a:ext cx="8130340" cy="2120410"/>
          </a:xfrm>
        </p:spPr>
        <p:txBody>
          <a:bodyPr>
            <a:normAutofit fontScale="92500"/>
          </a:bodyPr>
          <a:lstStyle/>
          <a:p>
            <a:r>
              <a:rPr lang="en-US" sz="2700" b="1" dirty="0"/>
              <a:t>How much did we accomplish with our activities?</a:t>
            </a:r>
          </a:p>
          <a:p>
            <a:pPr marL="685800" lvl="1" indent="-342900">
              <a:buFont typeface="Arial" panose="020B0604020202020204" pitchFamily="34" charset="0"/>
              <a:buChar char="•"/>
            </a:pPr>
            <a:r>
              <a:rPr lang="en-US" sz="2700" dirty="0"/>
              <a:t>Inspected 50% of all target hazards in 2018</a:t>
            </a:r>
          </a:p>
          <a:p>
            <a:pPr marL="685800" lvl="1" indent="-342900">
              <a:buFont typeface="Arial" panose="020B0604020202020204" pitchFamily="34" charset="0"/>
              <a:buChar char="•"/>
            </a:pPr>
            <a:r>
              <a:rPr lang="en-US" sz="2700" dirty="0"/>
              <a:t>Completed 5,000 hours of training in 2018</a:t>
            </a:r>
          </a:p>
          <a:p>
            <a:pPr marL="685800" lvl="1" indent="-342900">
              <a:buFont typeface="Arial" panose="020B0604020202020204" pitchFamily="34" charset="0"/>
              <a:buChar char="•"/>
            </a:pPr>
            <a:r>
              <a:rPr lang="en-US" sz="2700" dirty="0"/>
              <a:t>Responded to fires within 7 minutes 90% of the time</a:t>
            </a:r>
          </a:p>
          <a:p>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1975621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Top 24 who cares meme">
            <a:extLst>
              <a:ext uri="{FF2B5EF4-FFF2-40B4-BE49-F238E27FC236}">
                <a16:creationId xmlns="" xmlns:a16="http://schemas.microsoft.com/office/drawing/2014/main" id="{EF5E8A34-6037-4FEB-A1D8-84FF0226EA1B}"/>
              </a:ext>
            </a:extLst>
          </p:cNvPr>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288131"/>
            <a:ext cx="4900042" cy="397440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Image result for News Flash">
            <a:extLst>
              <a:ext uri="{FF2B5EF4-FFF2-40B4-BE49-F238E27FC236}">
                <a16:creationId xmlns="" xmlns:a16="http://schemas.microsoft.com/office/drawing/2014/main" id="{C22DE2A4-05B3-47EC-94DC-9F06DA689C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195" y="1532842"/>
            <a:ext cx="2739288" cy="1828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4235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724" y="135731"/>
            <a:ext cx="9144000" cy="994172"/>
          </a:xfrm>
          <a:ln>
            <a:noFill/>
          </a:ln>
        </p:spPr>
        <p:txBody>
          <a:bodyPr>
            <a:noAutofit/>
          </a:bodyPr>
          <a:lstStyle/>
          <a:p>
            <a:r>
              <a:rPr lang="en-US" sz="3000" b="1" dirty="0">
                <a:solidFill>
                  <a:srgbClr val="C00000"/>
                </a:solidFill>
              </a:rPr>
              <a:t>Discovering Outcomes that Matter to your Community?</a:t>
            </a:r>
          </a:p>
        </p:txBody>
      </p:sp>
      <p:pic>
        <p:nvPicPr>
          <p:cNvPr id="8194" name="Picture 2" descr="https://cdn-az.allevents.in/banners/df9a8a0b5cf60049af899cbdc97e18af">
            <a:extLst>
              <a:ext uri="{FF2B5EF4-FFF2-40B4-BE49-F238E27FC236}">
                <a16:creationId xmlns="" xmlns:a16="http://schemas.microsoft.com/office/drawing/2014/main" id="{CF830D99-B742-4CBE-8470-09554C6490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102028"/>
            <a:ext cx="4629150" cy="3222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2247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Content Placeholder 2"/>
          <p:cNvSpPr>
            <a:spLocks noGrp="1"/>
          </p:cNvSpPr>
          <p:nvPr>
            <p:ph idx="4294967295"/>
          </p:nvPr>
        </p:nvSpPr>
        <p:spPr>
          <a:xfrm>
            <a:off x="670389" y="652985"/>
            <a:ext cx="7886700" cy="3263503"/>
          </a:xfrm>
        </p:spPr>
        <p:txBody>
          <a:bodyPr/>
          <a:lstStyle/>
          <a:p>
            <a:endParaRPr lang="en-US" altLang="en-US"/>
          </a:p>
          <a:p>
            <a:endParaRPr lang="en-US" altLang="en-US"/>
          </a:p>
        </p:txBody>
      </p:sp>
      <p:graphicFrame>
        <p:nvGraphicFramePr>
          <p:cNvPr id="4" name="Diagram 3"/>
          <p:cNvGraphicFramePr/>
          <p:nvPr>
            <p:extLst/>
          </p:nvPr>
        </p:nvGraphicFramePr>
        <p:xfrm>
          <a:off x="1905000" y="296744"/>
          <a:ext cx="5657850" cy="3843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 xmlns:a16="http://schemas.microsoft.com/office/drawing/2014/main" id="{208E0DD4-2D79-2D4F-AE73-9C1E5EFB2F15}"/>
              </a:ext>
            </a:extLst>
          </p:cNvPr>
          <p:cNvSpPr/>
          <p:nvPr/>
        </p:nvSpPr>
        <p:spPr>
          <a:xfrm>
            <a:off x="136432" y="143201"/>
            <a:ext cx="271228" cy="300082"/>
          </a:xfrm>
          <a:prstGeom prst="rect">
            <a:avLst/>
          </a:prstGeom>
        </p:spPr>
        <p:txBody>
          <a:bodyPr wrap="none">
            <a:spAutoFit/>
          </a:bodyPr>
          <a:lstStyle/>
          <a:p>
            <a:r>
              <a:rPr lang="en-US" sz="1350" dirty="0">
                <a:solidFill>
                  <a:schemeClr val="bg1"/>
                </a:solidFill>
                <a:ea typeface="Helvetica Neue Light" charset="0"/>
                <a:cs typeface="Helvetica Neue Light" charset="0"/>
              </a:rPr>
              <a:t>*</a:t>
            </a:r>
            <a:endParaRPr lang="en-US" sz="1350" dirty="0">
              <a:solidFill>
                <a:schemeClr val="bg1"/>
              </a:solidFill>
            </a:endParaRPr>
          </a:p>
        </p:txBody>
      </p:sp>
    </p:spTree>
    <p:extLst>
      <p:ext uri="{BB962C8B-B14F-4D97-AF65-F5344CB8AC3E}">
        <p14:creationId xmlns:p14="http://schemas.microsoft.com/office/powerpoint/2010/main" val="1385912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237" y="135731"/>
            <a:ext cx="8229600" cy="857250"/>
          </a:xfrm>
          <a:ln>
            <a:noFill/>
          </a:ln>
        </p:spPr>
        <p:txBody>
          <a:bodyPr>
            <a:noAutofit/>
          </a:bodyPr>
          <a:lstStyle/>
          <a:p>
            <a:r>
              <a:rPr lang="en-US" sz="4050" b="1" dirty="0">
                <a:solidFill>
                  <a:srgbClr val="C00000"/>
                </a:solidFill>
                <a:ea typeface="Adobe Fan Heiti Std B"/>
              </a:rPr>
              <a:t>Objectives</a:t>
            </a:r>
          </a:p>
        </p:txBody>
      </p:sp>
      <p:sp>
        <p:nvSpPr>
          <p:cNvPr id="3" name="Subtitle 2"/>
          <p:cNvSpPr>
            <a:spLocks noGrp="1"/>
          </p:cNvSpPr>
          <p:nvPr>
            <p:ph type="subTitle" idx="4294967295"/>
          </p:nvPr>
        </p:nvSpPr>
        <p:spPr>
          <a:xfrm>
            <a:off x="304800" y="976312"/>
            <a:ext cx="8767763" cy="3543300"/>
          </a:xfrm>
        </p:spPr>
        <p:txBody>
          <a:bodyPr>
            <a:normAutofit fontScale="92500"/>
          </a:bodyPr>
          <a:lstStyle/>
          <a:p>
            <a:r>
              <a:rPr lang="en-US" sz="2625" dirty="0">
                <a:latin typeface="+mj-lt"/>
              </a:rPr>
              <a:t>The importance of finding </a:t>
            </a:r>
            <a:r>
              <a:rPr lang="en-US" sz="2625" u="sng" dirty="0">
                <a:latin typeface="+mj-lt"/>
              </a:rPr>
              <a:t>Outcomes</a:t>
            </a:r>
            <a:r>
              <a:rPr lang="en-US" sz="2625" dirty="0">
                <a:latin typeface="+mj-lt"/>
              </a:rPr>
              <a:t> that matter</a:t>
            </a:r>
          </a:p>
          <a:p>
            <a:r>
              <a:rPr lang="en-US" sz="2625" dirty="0"/>
              <a:t>How to discover the </a:t>
            </a:r>
            <a:r>
              <a:rPr lang="en-US" sz="2625" u="sng" dirty="0"/>
              <a:t>Outcomes</a:t>
            </a:r>
            <a:r>
              <a:rPr lang="en-US" sz="2625" dirty="0"/>
              <a:t> that matter within your community</a:t>
            </a:r>
          </a:p>
          <a:p>
            <a:r>
              <a:rPr lang="en-US" sz="2625" dirty="0"/>
              <a:t>Common mistakes in trying to measure and report agency performance</a:t>
            </a:r>
          </a:p>
          <a:p>
            <a:r>
              <a:rPr lang="en-US" sz="2625" dirty="0" smtClean="0">
                <a:latin typeface="+mj-lt"/>
              </a:rPr>
              <a:t>Define </a:t>
            </a:r>
            <a:r>
              <a:rPr lang="en-US" sz="2625" dirty="0">
                <a:latin typeface="+mj-lt"/>
              </a:rPr>
              <a:t>Activities, Outputs and </a:t>
            </a:r>
            <a:r>
              <a:rPr lang="en-US" sz="2625" u="sng" dirty="0">
                <a:latin typeface="+mj-lt"/>
              </a:rPr>
              <a:t>Outcomes</a:t>
            </a:r>
            <a:r>
              <a:rPr lang="en-US" sz="2625" dirty="0">
                <a:latin typeface="+mj-lt"/>
              </a:rPr>
              <a:t> and how they differ as they relate to emergency services</a:t>
            </a:r>
          </a:p>
          <a:p>
            <a:r>
              <a:rPr lang="en-US" sz="2625" dirty="0" smtClean="0">
                <a:latin typeface="+mj-lt"/>
              </a:rPr>
              <a:t>How </a:t>
            </a:r>
            <a:r>
              <a:rPr lang="en-US" sz="2625" dirty="0">
                <a:latin typeface="+mj-lt"/>
              </a:rPr>
              <a:t>to more effectively communicate those </a:t>
            </a:r>
            <a:r>
              <a:rPr lang="en-US" sz="2625" u="sng" dirty="0">
                <a:latin typeface="+mj-lt"/>
              </a:rPr>
              <a:t>Outcomes</a:t>
            </a:r>
            <a:r>
              <a:rPr lang="en-US" sz="2625" dirty="0">
                <a:latin typeface="+mj-lt"/>
              </a:rPr>
              <a:t> that matter to your community</a:t>
            </a:r>
          </a:p>
          <a:p>
            <a:endParaRPr lang="en-US" dirty="0">
              <a:solidFill>
                <a:schemeClr val="tx1"/>
              </a:solidFill>
            </a:endParaRPr>
          </a:p>
          <a:p>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13424550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66800" y="263126"/>
            <a:ext cx="6757146" cy="994172"/>
          </a:xfrm>
          <a:ln>
            <a:noFill/>
          </a:ln>
        </p:spPr>
        <p:txBody>
          <a:bodyPr>
            <a:noAutofit/>
          </a:bodyPr>
          <a:lstStyle/>
          <a:p>
            <a:r>
              <a:rPr lang="en-US" sz="3600" b="1" dirty="0">
                <a:solidFill>
                  <a:srgbClr val="C00000"/>
                </a:solidFill>
                <a:ea typeface="Arial" charset="0"/>
                <a:cs typeface="Arial" charset="0"/>
              </a:rPr>
              <a:t>Why Report Outcomes vs Outputs?</a:t>
            </a:r>
          </a:p>
        </p:txBody>
      </p:sp>
      <p:sp>
        <p:nvSpPr>
          <p:cNvPr id="3" name="Content Placeholder 2"/>
          <p:cNvSpPr>
            <a:spLocks noGrp="1"/>
          </p:cNvSpPr>
          <p:nvPr>
            <p:ph idx="4294967295"/>
          </p:nvPr>
        </p:nvSpPr>
        <p:spPr>
          <a:xfrm>
            <a:off x="533400" y="1507331"/>
            <a:ext cx="8432006" cy="2483644"/>
          </a:xfrm>
        </p:spPr>
        <p:txBody>
          <a:bodyPr>
            <a:normAutofit/>
          </a:bodyPr>
          <a:lstStyle/>
          <a:p>
            <a:r>
              <a:rPr lang="en-US" sz="3600" dirty="0">
                <a:latin typeface="+mj-lt"/>
                <a:ea typeface="Arial" charset="0"/>
                <a:cs typeface="Arial" charset="0"/>
              </a:rPr>
              <a:t>Outcomes are the only things that really matter to the community!!</a:t>
            </a:r>
            <a:endParaRPr lang="en-US" sz="3300" dirty="0">
              <a:latin typeface="+mj-lt"/>
              <a:ea typeface="Arial" charset="0"/>
              <a:cs typeface="Arial" charset="0"/>
            </a:endParaRPr>
          </a:p>
          <a:p>
            <a:pPr marL="0" indent="0">
              <a:buNone/>
            </a:pPr>
            <a:endParaRPr lang="en-US" dirty="0">
              <a:latin typeface="+mj-lt"/>
              <a:ea typeface="Arial" charset="0"/>
              <a:cs typeface="Arial" charset="0"/>
            </a:endParaRPr>
          </a:p>
          <a:p>
            <a:r>
              <a:rPr lang="en-US" sz="3600" dirty="0">
                <a:latin typeface="+mj-lt"/>
                <a:ea typeface="Arial" charset="0"/>
                <a:cs typeface="Arial" charset="0"/>
              </a:rPr>
              <a:t>Helps you sleep at night. </a:t>
            </a:r>
            <a:r>
              <a:rPr lang="en-US" sz="3000" dirty="0">
                <a:latin typeface="+mj-lt"/>
                <a:ea typeface="Arial" charset="0"/>
                <a:cs typeface="Arial" charset="0"/>
              </a:rPr>
              <a:t> (sometimes)</a:t>
            </a:r>
            <a:endParaRPr lang="en-US" sz="3600" dirty="0">
              <a:latin typeface="+mj-lt"/>
              <a:ea typeface="Arial" charset="0"/>
              <a:cs typeface="Arial" charset="0"/>
            </a:endParaRPr>
          </a:p>
        </p:txBody>
      </p:sp>
      <p:sp>
        <p:nvSpPr>
          <p:cNvPr id="4" name="Title 1"/>
          <p:cNvSpPr txBox="1">
            <a:spLocks/>
          </p:cNvSpPr>
          <p:nvPr/>
        </p:nvSpPr>
        <p:spPr>
          <a:xfrm>
            <a:off x="3371850" y="3897127"/>
            <a:ext cx="6172200" cy="857250"/>
          </a:xfrm>
          <a:prstGeom prst="rect">
            <a:avLst/>
          </a:prstGeom>
          <a:ln>
            <a:noFill/>
          </a:ln>
        </p:spPr>
        <p:txBody>
          <a:bodyPr vert="horz" lIns="68580" tIns="34290" rIns="68580" bIns="34290" rtlCol="0" anchor="ctr">
            <a:noAutofit/>
          </a:bodyPr>
          <a:lstStyle>
            <a:lvl1pPr algn="ctr" defTabSz="914400" rtl="0" eaLnBrk="1" latinLnBrk="0" hangingPunct="1">
              <a:spcBef>
                <a:spcPct val="0"/>
              </a:spcBef>
              <a:buNone/>
              <a:defRPr sz="4400" kern="1200">
                <a:solidFill>
                  <a:schemeClr val="tx2"/>
                </a:solidFill>
                <a:latin typeface="+mj-lt"/>
                <a:ea typeface="+mj-ea"/>
                <a:cs typeface="+mj-cs"/>
              </a:defRPr>
            </a:lvl1pPr>
          </a:lstStyle>
          <a:p>
            <a:endParaRPr lang="en-US" sz="2700" dirty="0">
              <a:latin typeface="Adobe Fan Heiti Std B" pitchFamily="34" charset="-128"/>
              <a:ea typeface="Adobe Fan Heiti Std B" pitchFamily="34" charset="-128"/>
            </a:endParaRPr>
          </a:p>
        </p:txBody>
      </p:sp>
      <p:sp>
        <p:nvSpPr>
          <p:cNvPr id="5" name="Rectangle 4">
            <a:extLst>
              <a:ext uri="{FF2B5EF4-FFF2-40B4-BE49-F238E27FC236}">
                <a16:creationId xmlns="" xmlns:a16="http://schemas.microsoft.com/office/drawing/2014/main" id="{2DDF6A4A-8201-0341-96C2-69E68A7132FB}"/>
              </a:ext>
            </a:extLst>
          </p:cNvPr>
          <p:cNvSpPr/>
          <p:nvPr/>
        </p:nvSpPr>
        <p:spPr>
          <a:xfrm>
            <a:off x="136432" y="143201"/>
            <a:ext cx="271228" cy="300082"/>
          </a:xfrm>
          <a:prstGeom prst="rect">
            <a:avLst/>
          </a:prstGeom>
        </p:spPr>
        <p:txBody>
          <a:bodyPr wrap="none">
            <a:spAutoFit/>
          </a:bodyPr>
          <a:lstStyle/>
          <a:p>
            <a:r>
              <a:rPr lang="en-US" sz="1350" dirty="0">
                <a:solidFill>
                  <a:schemeClr val="bg1"/>
                </a:solidFill>
                <a:ea typeface="Helvetica Neue Light" charset="0"/>
                <a:cs typeface="Helvetica Neue Light" charset="0"/>
              </a:rPr>
              <a:t>*</a:t>
            </a:r>
            <a:endParaRPr lang="en-US" sz="1350" dirty="0">
              <a:solidFill>
                <a:schemeClr val="bg1"/>
              </a:solidFill>
            </a:endParaRPr>
          </a:p>
        </p:txBody>
      </p:sp>
    </p:spTree>
    <p:extLst>
      <p:ext uri="{BB962C8B-B14F-4D97-AF65-F5344CB8AC3E}">
        <p14:creationId xmlns:p14="http://schemas.microsoft.com/office/powerpoint/2010/main" val="10291887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57200" y="135731"/>
            <a:ext cx="2503504" cy="990977"/>
          </a:xfrm>
          <a:ln>
            <a:noFill/>
          </a:ln>
        </p:spPr>
        <p:txBody>
          <a:bodyPr>
            <a:normAutofit fontScale="90000"/>
          </a:bodyPr>
          <a:lstStyle/>
          <a:p>
            <a:r>
              <a:rPr lang="en-US" dirty="0" smtClean="0">
                <a:solidFill>
                  <a:srgbClr val="FF0000"/>
                </a:solidFill>
                <a:ea typeface="Adobe Fan Heiti Std B"/>
              </a:rPr>
              <a:t>   </a:t>
            </a:r>
            <a:r>
              <a:rPr lang="en-US" sz="4050" b="1" dirty="0" smtClean="0">
                <a:solidFill>
                  <a:srgbClr val="C00000"/>
                </a:solidFill>
                <a:ea typeface="Adobe Fan Heiti Std B"/>
              </a:rPr>
              <a:t>Outcomes</a:t>
            </a:r>
            <a:endParaRPr lang="en-US" sz="4050" b="1" dirty="0">
              <a:solidFill>
                <a:srgbClr val="C00000"/>
              </a:solidFill>
              <a:ea typeface="Adobe Fan Heiti Std B"/>
            </a:endParaRPr>
          </a:p>
        </p:txBody>
      </p:sp>
      <p:sp>
        <p:nvSpPr>
          <p:cNvPr id="3" name="Subtitle 2"/>
          <p:cNvSpPr>
            <a:spLocks noGrp="1"/>
          </p:cNvSpPr>
          <p:nvPr>
            <p:ph type="subTitle" idx="4294967295"/>
          </p:nvPr>
        </p:nvSpPr>
        <p:spPr>
          <a:xfrm>
            <a:off x="672484" y="1050131"/>
            <a:ext cx="8471516" cy="3444478"/>
          </a:xfrm>
        </p:spPr>
        <p:txBody>
          <a:bodyPr>
            <a:normAutofit lnSpcReduction="10000"/>
          </a:bodyPr>
          <a:lstStyle/>
          <a:p>
            <a:r>
              <a:rPr lang="en-US" sz="2625" b="1" dirty="0">
                <a:latin typeface="+mj-lt"/>
              </a:rPr>
              <a:t>What’s in it for me (or my community)?</a:t>
            </a:r>
          </a:p>
          <a:p>
            <a:pPr marL="685800" lvl="1" indent="-342900">
              <a:buFont typeface="Arial" panose="020B0604020202020204" pitchFamily="34" charset="0"/>
              <a:buChar char="•"/>
            </a:pPr>
            <a:r>
              <a:rPr lang="en-US" sz="2625" dirty="0">
                <a:latin typeface="+mj-lt"/>
              </a:rPr>
              <a:t>How likely is my life, or the lives of my family, going to be saved?</a:t>
            </a:r>
          </a:p>
          <a:p>
            <a:pPr marL="685800" lvl="1" indent="-342900">
              <a:buFont typeface="Arial" panose="020B0604020202020204" pitchFamily="34" charset="0"/>
              <a:buChar char="•"/>
            </a:pPr>
            <a:r>
              <a:rPr lang="en-US" sz="2625" dirty="0">
                <a:latin typeface="+mj-lt"/>
              </a:rPr>
              <a:t>How much of my property will be saved (value, capabilities, can my business still operate, etc.)?</a:t>
            </a:r>
          </a:p>
          <a:p>
            <a:pPr marL="685800" lvl="1" indent="-342900">
              <a:buFont typeface="Arial" panose="020B0604020202020204" pitchFamily="34" charset="0"/>
              <a:buChar char="•"/>
            </a:pPr>
            <a:r>
              <a:rPr lang="en-US" sz="2625" dirty="0">
                <a:latin typeface="+mj-lt"/>
              </a:rPr>
              <a:t>What will be my quality of life?</a:t>
            </a:r>
          </a:p>
          <a:p>
            <a:pPr marL="685800" lvl="1" indent="-342900">
              <a:buFont typeface="Arial" panose="020B0604020202020204" pitchFamily="34" charset="0"/>
              <a:buChar char="•"/>
            </a:pPr>
            <a:r>
              <a:rPr lang="en-US" sz="2625" dirty="0">
                <a:latin typeface="+mj-lt"/>
              </a:rPr>
              <a:t>How much is this going to cost me if I support or don’t support my local fire agency? (Out of my pocket)</a:t>
            </a:r>
          </a:p>
          <a:p>
            <a:pPr lvl="0"/>
            <a:endParaRPr lang="en-US" dirty="0">
              <a:latin typeface="+mj-lt"/>
            </a:endParaRPr>
          </a:p>
          <a:p>
            <a:endParaRPr lang="en-US" dirty="0">
              <a:solidFill>
                <a:schemeClr val="tx1"/>
              </a:solidFill>
              <a:latin typeface="+mj-lt"/>
            </a:endParaRPr>
          </a:p>
          <a:p>
            <a:endParaRPr lang="en-US" dirty="0">
              <a:solidFill>
                <a:schemeClr val="tx1"/>
              </a:solidFill>
            </a:endParaRPr>
          </a:p>
        </p:txBody>
      </p:sp>
      <p:pic>
        <p:nvPicPr>
          <p:cNvPr id="8194" name="Picture 2" descr="Related image">
            <a:extLst>
              <a:ext uri="{FF2B5EF4-FFF2-40B4-BE49-F238E27FC236}">
                <a16:creationId xmlns="" xmlns:a16="http://schemas.microsoft.com/office/drawing/2014/main" id="{07712FB7-8F91-4C96-A6C1-B89BB2EF30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0400" y="323089"/>
            <a:ext cx="1943100" cy="97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383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8100" y="-81946"/>
            <a:ext cx="2699455" cy="1021971"/>
          </a:xfrm>
          <a:ln>
            <a:noFill/>
          </a:ln>
        </p:spPr>
        <p:txBody>
          <a:bodyPr>
            <a:normAutofit fontScale="90000"/>
          </a:bodyPr>
          <a:lstStyle/>
          <a:p>
            <a:r>
              <a:rPr lang="en-US" dirty="0">
                <a:solidFill>
                  <a:srgbClr val="C00000"/>
                </a:solidFill>
                <a:ea typeface="Adobe Fan Heiti Std B"/>
              </a:rPr>
              <a:t>     </a:t>
            </a:r>
            <a:r>
              <a:rPr lang="en-US" sz="4050" b="1" dirty="0" smtClean="0">
                <a:solidFill>
                  <a:srgbClr val="C00000"/>
                </a:solidFill>
                <a:ea typeface="Adobe Fan Heiti Std B"/>
              </a:rPr>
              <a:t>Outcomes</a:t>
            </a:r>
            <a:endParaRPr lang="en-US" sz="4050" b="1" dirty="0">
              <a:solidFill>
                <a:srgbClr val="C00000"/>
              </a:solidFill>
              <a:ea typeface="Adobe Fan Heiti Std B"/>
            </a:endParaRPr>
          </a:p>
        </p:txBody>
      </p:sp>
      <p:sp>
        <p:nvSpPr>
          <p:cNvPr id="3" name="Subtitle 2"/>
          <p:cNvSpPr>
            <a:spLocks noGrp="1"/>
          </p:cNvSpPr>
          <p:nvPr>
            <p:ph type="subTitle" idx="4294967295"/>
          </p:nvPr>
        </p:nvSpPr>
        <p:spPr>
          <a:xfrm>
            <a:off x="685800" y="671927"/>
            <a:ext cx="8677847" cy="3983831"/>
          </a:xfrm>
        </p:spPr>
        <p:txBody>
          <a:bodyPr>
            <a:normAutofit/>
          </a:bodyPr>
          <a:lstStyle/>
          <a:p>
            <a:r>
              <a:rPr lang="en-US" sz="2625" b="1" dirty="0">
                <a:latin typeface="+mj-lt"/>
              </a:rPr>
              <a:t>What’s in it for me (or my community)?</a:t>
            </a:r>
          </a:p>
          <a:p>
            <a:pPr marL="685800" lvl="1" indent="-342900">
              <a:buFont typeface="Arial" panose="020B0604020202020204" pitchFamily="34" charset="0"/>
              <a:buChar char="•"/>
            </a:pPr>
            <a:r>
              <a:rPr lang="en-US" sz="2625" dirty="0">
                <a:latin typeface="+mj-lt"/>
              </a:rPr>
              <a:t>Improved ISO rating to Class 2</a:t>
            </a:r>
          </a:p>
          <a:p>
            <a:pPr marL="685800" lvl="1" indent="-342900">
              <a:buFont typeface="Arial" panose="020B0604020202020204" pitchFamily="34" charset="0"/>
              <a:buChar char="•"/>
            </a:pPr>
            <a:r>
              <a:rPr lang="en-US" sz="2625" dirty="0">
                <a:latin typeface="+mj-lt"/>
              </a:rPr>
              <a:t>Lowered average fire insurance premium by $100 per year</a:t>
            </a:r>
          </a:p>
          <a:p>
            <a:pPr marL="685800" lvl="1" indent="-342900">
              <a:buFont typeface="Arial" panose="020B0604020202020204" pitchFamily="34" charset="0"/>
              <a:buChar char="•"/>
            </a:pPr>
            <a:r>
              <a:rPr lang="en-US" sz="2625" dirty="0">
                <a:latin typeface="+mj-lt"/>
              </a:rPr>
              <a:t>Improved Cardiac Survival rate from 20% to </a:t>
            </a:r>
            <a:r>
              <a:rPr lang="en-US" sz="2625" dirty="0" smtClean="0">
                <a:latin typeface="+mj-lt"/>
              </a:rPr>
              <a:t>40</a:t>
            </a:r>
            <a:r>
              <a:rPr lang="en-US" sz="2625" dirty="0">
                <a:latin typeface="+mj-lt"/>
              </a:rPr>
              <a:t>%</a:t>
            </a:r>
          </a:p>
          <a:p>
            <a:pPr marL="685800" lvl="1" indent="-342900">
              <a:buFont typeface="Arial" panose="020B0604020202020204" pitchFamily="34" charset="0"/>
              <a:buChar char="•"/>
            </a:pPr>
            <a:r>
              <a:rPr lang="en-US" sz="2625" dirty="0">
                <a:latin typeface="+mj-lt"/>
              </a:rPr>
              <a:t>Contained 84% of all residential structure fires to room of origin</a:t>
            </a:r>
          </a:p>
          <a:p>
            <a:pPr marL="685800" lvl="1" indent="-342900">
              <a:buFont typeface="Arial" panose="020B0604020202020204" pitchFamily="34" charset="0"/>
              <a:buChar char="•"/>
            </a:pPr>
            <a:r>
              <a:rPr lang="en-US" sz="2625" dirty="0">
                <a:latin typeface="+mj-lt"/>
              </a:rPr>
              <a:t>Saved 47 lives (plus 40 pets)</a:t>
            </a:r>
          </a:p>
          <a:p>
            <a:endParaRPr lang="en-US" dirty="0">
              <a:solidFill>
                <a:schemeClr val="tx1"/>
              </a:solidFill>
            </a:endParaRPr>
          </a:p>
          <a:p>
            <a:endParaRPr lang="en-US" dirty="0">
              <a:solidFill>
                <a:schemeClr val="tx1"/>
              </a:solidFill>
            </a:endParaRPr>
          </a:p>
        </p:txBody>
      </p:sp>
      <p:pic>
        <p:nvPicPr>
          <p:cNvPr id="4" name="Picture 2" descr="Related image">
            <a:extLst>
              <a:ext uri="{FF2B5EF4-FFF2-40B4-BE49-F238E27FC236}">
                <a16:creationId xmlns="" xmlns:a16="http://schemas.microsoft.com/office/drawing/2014/main" id="{103FE6FE-892D-46EB-95AC-A95E3F4DC7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186152"/>
            <a:ext cx="1943100" cy="97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8863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19400" y="-92869"/>
            <a:ext cx="6224408" cy="5166163"/>
          </a:xfrm>
          <a:prstGeom prst="rect">
            <a:avLst/>
          </a:prstGeom>
        </p:spPr>
      </p:pic>
    </p:spTree>
    <p:extLst>
      <p:ext uri="{BB962C8B-B14F-4D97-AF65-F5344CB8AC3E}">
        <p14:creationId xmlns:p14="http://schemas.microsoft.com/office/powerpoint/2010/main" val="4082037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61493" y="1132354"/>
            <a:ext cx="4061012" cy="771525"/>
          </a:xfrm>
          <a:ln>
            <a:noFill/>
          </a:ln>
        </p:spPr>
        <p:txBody>
          <a:bodyPr>
            <a:noAutofit/>
          </a:bodyPr>
          <a:lstStyle/>
          <a:p>
            <a:pPr>
              <a:defRPr/>
            </a:pPr>
            <a:r>
              <a:rPr lang="en-US" sz="3600" b="1" dirty="0">
                <a:solidFill>
                  <a:srgbClr val="C00000"/>
                </a:solidFill>
              </a:rPr>
              <a:t>What Kills you First?</a:t>
            </a:r>
          </a:p>
        </p:txBody>
      </p:sp>
      <p:graphicFrame>
        <p:nvGraphicFramePr>
          <p:cNvPr id="24578" name="Content Placeholder 12"/>
          <p:cNvGraphicFramePr>
            <a:graphicFrameLocks noGrp="1"/>
          </p:cNvGraphicFramePr>
          <p:nvPr>
            <p:ph idx="4294967295"/>
            <p:extLst>
              <p:ext uri="{D42A27DB-BD31-4B8C-83A1-F6EECF244321}">
                <p14:modId xmlns:p14="http://schemas.microsoft.com/office/powerpoint/2010/main" val="2699842572"/>
              </p:ext>
            </p:extLst>
          </p:nvPr>
        </p:nvGraphicFramePr>
        <p:xfrm>
          <a:off x="3962400" y="211931"/>
          <a:ext cx="6703293" cy="3481961"/>
        </p:xfrm>
        <a:graphic>
          <a:graphicData uri="http://schemas.openxmlformats.org/presentationml/2006/ole">
            <mc:AlternateContent xmlns:mc="http://schemas.openxmlformats.org/markup-compatibility/2006">
              <mc:Choice xmlns:v="urn:schemas-microsoft-com:vml" Requires="v">
                <p:oleObj spid="_x0000_s1033" name="Chart" r:id="rId4" imgW="7632854" imgH="3688400" progId="Excel.Chart.8">
                  <p:embed/>
                </p:oleObj>
              </mc:Choice>
              <mc:Fallback>
                <p:oleObj name="Chart" r:id="rId4" imgW="7632854" imgH="3688400" progId="Excel.Chart.8">
                  <p:embed/>
                  <p:pic>
                    <p:nvPicPr>
                      <p:cNvPr id="0" name=""/>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211931"/>
                        <a:ext cx="6703293" cy="3481961"/>
                      </a:xfrm>
                      <a:prstGeom prst="rect">
                        <a:avLst/>
                      </a:prstGeom>
                      <a:noFill/>
                      <a:ln>
                        <a:noFill/>
                      </a:ln>
                      <a:extLst/>
                    </p:spPr>
                  </p:pic>
                </p:oleObj>
              </mc:Fallback>
            </mc:AlternateContent>
          </a:graphicData>
        </a:graphic>
      </p:graphicFrame>
      <p:sp>
        <p:nvSpPr>
          <p:cNvPr id="24579" name="TextBox 3"/>
          <p:cNvSpPr txBox="1">
            <a:spLocks noChangeArrowheads="1"/>
          </p:cNvSpPr>
          <p:nvPr/>
        </p:nvSpPr>
        <p:spPr bwMode="auto">
          <a:xfrm>
            <a:off x="563199" y="3564731"/>
            <a:ext cx="36576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charset="0"/>
                <a:ea typeface="Arial" charset="0"/>
                <a:cs typeface="Arial" charset="0"/>
              </a:defRPr>
            </a:lvl1pPr>
            <a:lvl2pPr marL="742950" indent="-285750">
              <a:defRPr>
                <a:solidFill>
                  <a:schemeClr val="tx1"/>
                </a:solidFill>
                <a:latin typeface="Franklin Gothic Book" charset="0"/>
                <a:ea typeface="Arial" charset="0"/>
                <a:cs typeface="Arial" charset="0"/>
              </a:defRPr>
            </a:lvl2pPr>
            <a:lvl3pPr marL="1143000" indent="-228600">
              <a:defRPr>
                <a:solidFill>
                  <a:schemeClr val="tx1"/>
                </a:solidFill>
                <a:latin typeface="Franklin Gothic Book" charset="0"/>
                <a:ea typeface="Arial" charset="0"/>
                <a:cs typeface="Arial" charset="0"/>
              </a:defRPr>
            </a:lvl3pPr>
            <a:lvl4pPr marL="1600200" indent="-228600">
              <a:defRPr>
                <a:solidFill>
                  <a:schemeClr val="tx1"/>
                </a:solidFill>
                <a:latin typeface="Franklin Gothic Book" charset="0"/>
                <a:ea typeface="Arial" charset="0"/>
                <a:cs typeface="Arial" charset="0"/>
              </a:defRPr>
            </a:lvl4pPr>
            <a:lvl5pPr marL="2057400" indent="-228600">
              <a:defRPr>
                <a:solidFill>
                  <a:schemeClr val="tx1"/>
                </a:solidFill>
                <a:latin typeface="Franklin Gothic Book" charset="0"/>
                <a:ea typeface="Arial" charset="0"/>
                <a:cs typeface="Arial" charset="0"/>
              </a:defRPr>
            </a:lvl5pPr>
            <a:lvl6pPr marL="2514600" indent="-228600" eaLnBrk="0" fontAlgn="base" hangingPunct="0">
              <a:spcBef>
                <a:spcPct val="0"/>
              </a:spcBef>
              <a:spcAft>
                <a:spcPct val="0"/>
              </a:spcAft>
              <a:defRPr>
                <a:solidFill>
                  <a:schemeClr val="tx1"/>
                </a:solidFill>
                <a:latin typeface="Franklin Gothic Book" charset="0"/>
                <a:ea typeface="Arial" charset="0"/>
                <a:cs typeface="Arial" charset="0"/>
              </a:defRPr>
            </a:lvl6pPr>
            <a:lvl7pPr marL="2971800" indent="-228600" eaLnBrk="0" fontAlgn="base" hangingPunct="0">
              <a:spcBef>
                <a:spcPct val="0"/>
              </a:spcBef>
              <a:spcAft>
                <a:spcPct val="0"/>
              </a:spcAft>
              <a:defRPr>
                <a:solidFill>
                  <a:schemeClr val="tx1"/>
                </a:solidFill>
                <a:latin typeface="Franklin Gothic Book" charset="0"/>
                <a:ea typeface="Arial" charset="0"/>
                <a:cs typeface="Arial" charset="0"/>
              </a:defRPr>
            </a:lvl7pPr>
            <a:lvl8pPr marL="3429000" indent="-228600" eaLnBrk="0" fontAlgn="base" hangingPunct="0">
              <a:spcBef>
                <a:spcPct val="0"/>
              </a:spcBef>
              <a:spcAft>
                <a:spcPct val="0"/>
              </a:spcAft>
              <a:defRPr>
                <a:solidFill>
                  <a:schemeClr val="tx1"/>
                </a:solidFill>
                <a:latin typeface="Franklin Gothic Book" charset="0"/>
                <a:ea typeface="Arial" charset="0"/>
                <a:cs typeface="Arial" charset="0"/>
              </a:defRPr>
            </a:lvl8pPr>
            <a:lvl9pPr marL="3886200" indent="-228600" eaLnBrk="0" fontAlgn="base" hangingPunct="0">
              <a:spcBef>
                <a:spcPct val="0"/>
              </a:spcBef>
              <a:spcAft>
                <a:spcPct val="0"/>
              </a:spcAft>
              <a:defRPr>
                <a:solidFill>
                  <a:schemeClr val="tx1"/>
                </a:solidFill>
                <a:latin typeface="Franklin Gothic Book" charset="0"/>
                <a:ea typeface="Arial" charset="0"/>
                <a:cs typeface="Arial" charset="0"/>
              </a:defRPr>
            </a:lvl9pPr>
          </a:lstStyle>
          <a:p>
            <a:r>
              <a:rPr lang="en-US" altLang="en-US" sz="1350" dirty="0"/>
              <a:t>National Fire Protection Association – 2014 </a:t>
            </a:r>
          </a:p>
        </p:txBody>
      </p:sp>
      <p:sp>
        <p:nvSpPr>
          <p:cNvPr id="5" name="Rectangle 4">
            <a:extLst>
              <a:ext uri="{FF2B5EF4-FFF2-40B4-BE49-F238E27FC236}">
                <a16:creationId xmlns="" xmlns:a16="http://schemas.microsoft.com/office/drawing/2014/main" id="{16171F23-5A4E-4948-9BA2-4142752D1C80}"/>
              </a:ext>
            </a:extLst>
          </p:cNvPr>
          <p:cNvSpPr/>
          <p:nvPr/>
        </p:nvSpPr>
        <p:spPr>
          <a:xfrm>
            <a:off x="136432" y="143201"/>
            <a:ext cx="271228" cy="300082"/>
          </a:xfrm>
          <a:prstGeom prst="rect">
            <a:avLst/>
          </a:prstGeom>
        </p:spPr>
        <p:txBody>
          <a:bodyPr wrap="none">
            <a:spAutoFit/>
          </a:bodyPr>
          <a:lstStyle/>
          <a:p>
            <a:r>
              <a:rPr lang="en-US" sz="1350" dirty="0">
                <a:solidFill>
                  <a:schemeClr val="bg1"/>
                </a:solidFill>
                <a:ea typeface="Helvetica Neue Light" charset="0"/>
                <a:cs typeface="Helvetica Neue Light" charset="0"/>
              </a:rPr>
              <a:t>*</a:t>
            </a:r>
            <a:endParaRPr lang="en-US" sz="1350" dirty="0">
              <a:solidFill>
                <a:schemeClr val="bg1"/>
              </a:solidFill>
            </a:endParaRPr>
          </a:p>
        </p:txBody>
      </p:sp>
    </p:spTree>
    <p:extLst>
      <p:ext uri="{BB962C8B-B14F-4D97-AF65-F5344CB8AC3E}">
        <p14:creationId xmlns:p14="http://schemas.microsoft.com/office/powerpoint/2010/main" val="32716664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50718" y="143201"/>
            <a:ext cx="7940489" cy="831056"/>
          </a:xfrm>
          <a:ln>
            <a:noFill/>
          </a:ln>
        </p:spPr>
        <p:txBody>
          <a:bodyPr>
            <a:noAutofit/>
          </a:bodyPr>
          <a:lstStyle/>
          <a:p>
            <a:pPr>
              <a:defRPr/>
            </a:pPr>
            <a:r>
              <a:rPr lang="en-US" sz="3600" b="1" dirty="0">
                <a:solidFill>
                  <a:srgbClr val="C00000"/>
                </a:solidFill>
              </a:rPr>
              <a:t>Chances of Injury or Death in a Home Fire </a:t>
            </a:r>
            <a:endParaRPr lang="en-US" sz="3000" b="1" dirty="0">
              <a:solidFill>
                <a:srgbClr val="C00000"/>
              </a:solidFill>
            </a:endParaRP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4001036079"/>
              </p:ext>
            </p:extLst>
          </p:nvPr>
        </p:nvGraphicFramePr>
        <p:xfrm>
          <a:off x="3429000" y="1088428"/>
          <a:ext cx="5960444" cy="29542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603" name="TextBox 4"/>
          <p:cNvSpPr txBox="1">
            <a:spLocks noChangeArrowheads="1"/>
          </p:cNvSpPr>
          <p:nvPr/>
        </p:nvSpPr>
        <p:spPr bwMode="auto">
          <a:xfrm>
            <a:off x="407660" y="3717131"/>
            <a:ext cx="50292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charset="0"/>
                <a:ea typeface="Arial" charset="0"/>
                <a:cs typeface="Arial" charset="0"/>
              </a:defRPr>
            </a:lvl1pPr>
            <a:lvl2pPr marL="742950" indent="-285750">
              <a:defRPr>
                <a:solidFill>
                  <a:schemeClr val="tx1"/>
                </a:solidFill>
                <a:latin typeface="Franklin Gothic Book" charset="0"/>
                <a:ea typeface="Arial" charset="0"/>
                <a:cs typeface="Arial" charset="0"/>
              </a:defRPr>
            </a:lvl2pPr>
            <a:lvl3pPr marL="1143000" indent="-228600">
              <a:defRPr>
                <a:solidFill>
                  <a:schemeClr val="tx1"/>
                </a:solidFill>
                <a:latin typeface="Franklin Gothic Book" charset="0"/>
                <a:ea typeface="Arial" charset="0"/>
                <a:cs typeface="Arial" charset="0"/>
              </a:defRPr>
            </a:lvl3pPr>
            <a:lvl4pPr marL="1600200" indent="-228600">
              <a:defRPr>
                <a:solidFill>
                  <a:schemeClr val="tx1"/>
                </a:solidFill>
                <a:latin typeface="Franklin Gothic Book" charset="0"/>
                <a:ea typeface="Arial" charset="0"/>
                <a:cs typeface="Arial" charset="0"/>
              </a:defRPr>
            </a:lvl4pPr>
            <a:lvl5pPr marL="2057400" indent="-228600">
              <a:defRPr>
                <a:solidFill>
                  <a:schemeClr val="tx1"/>
                </a:solidFill>
                <a:latin typeface="Franklin Gothic Book" charset="0"/>
                <a:ea typeface="Arial" charset="0"/>
                <a:cs typeface="Arial" charset="0"/>
              </a:defRPr>
            </a:lvl5pPr>
            <a:lvl6pPr marL="2514600" indent="-228600" eaLnBrk="0" fontAlgn="base" hangingPunct="0">
              <a:spcBef>
                <a:spcPct val="0"/>
              </a:spcBef>
              <a:spcAft>
                <a:spcPct val="0"/>
              </a:spcAft>
              <a:defRPr>
                <a:solidFill>
                  <a:schemeClr val="tx1"/>
                </a:solidFill>
                <a:latin typeface="Franklin Gothic Book" charset="0"/>
                <a:ea typeface="Arial" charset="0"/>
                <a:cs typeface="Arial" charset="0"/>
              </a:defRPr>
            </a:lvl6pPr>
            <a:lvl7pPr marL="2971800" indent="-228600" eaLnBrk="0" fontAlgn="base" hangingPunct="0">
              <a:spcBef>
                <a:spcPct val="0"/>
              </a:spcBef>
              <a:spcAft>
                <a:spcPct val="0"/>
              </a:spcAft>
              <a:defRPr>
                <a:solidFill>
                  <a:schemeClr val="tx1"/>
                </a:solidFill>
                <a:latin typeface="Franklin Gothic Book" charset="0"/>
                <a:ea typeface="Arial" charset="0"/>
                <a:cs typeface="Arial" charset="0"/>
              </a:defRPr>
            </a:lvl7pPr>
            <a:lvl8pPr marL="3429000" indent="-228600" eaLnBrk="0" fontAlgn="base" hangingPunct="0">
              <a:spcBef>
                <a:spcPct val="0"/>
              </a:spcBef>
              <a:spcAft>
                <a:spcPct val="0"/>
              </a:spcAft>
              <a:defRPr>
                <a:solidFill>
                  <a:schemeClr val="tx1"/>
                </a:solidFill>
                <a:latin typeface="Franklin Gothic Book" charset="0"/>
                <a:ea typeface="Arial" charset="0"/>
                <a:cs typeface="Arial" charset="0"/>
              </a:defRPr>
            </a:lvl8pPr>
            <a:lvl9pPr marL="3886200" indent="-228600" eaLnBrk="0" fontAlgn="base" hangingPunct="0">
              <a:spcBef>
                <a:spcPct val="0"/>
              </a:spcBef>
              <a:spcAft>
                <a:spcPct val="0"/>
              </a:spcAft>
              <a:defRPr>
                <a:solidFill>
                  <a:schemeClr val="tx1"/>
                </a:solidFill>
                <a:latin typeface="Franklin Gothic Book" charset="0"/>
                <a:ea typeface="Arial" charset="0"/>
                <a:cs typeface="Arial" charset="0"/>
              </a:defRPr>
            </a:lvl9pPr>
          </a:lstStyle>
          <a:p>
            <a:r>
              <a:rPr lang="en-US" altLang="en-US" sz="1350" dirty="0"/>
              <a:t>NFPA Study -2009 to 2013:</a:t>
            </a:r>
          </a:p>
          <a:p>
            <a:r>
              <a:rPr lang="en-US" altLang="en-US" sz="1350" dirty="0"/>
              <a:t>2,600 fatalities and 13,000 injuries</a:t>
            </a:r>
          </a:p>
        </p:txBody>
      </p:sp>
      <p:sp>
        <p:nvSpPr>
          <p:cNvPr id="5" name="Rectangle 4">
            <a:extLst>
              <a:ext uri="{FF2B5EF4-FFF2-40B4-BE49-F238E27FC236}">
                <a16:creationId xmlns="" xmlns:a16="http://schemas.microsoft.com/office/drawing/2014/main" id="{5389260D-B7E0-F94C-8BC0-4532294803A2}"/>
              </a:ext>
            </a:extLst>
          </p:cNvPr>
          <p:cNvSpPr/>
          <p:nvPr/>
        </p:nvSpPr>
        <p:spPr>
          <a:xfrm>
            <a:off x="136432" y="143201"/>
            <a:ext cx="271228" cy="300082"/>
          </a:xfrm>
          <a:prstGeom prst="rect">
            <a:avLst/>
          </a:prstGeom>
        </p:spPr>
        <p:txBody>
          <a:bodyPr wrap="none">
            <a:spAutoFit/>
          </a:bodyPr>
          <a:lstStyle/>
          <a:p>
            <a:r>
              <a:rPr lang="en-US" sz="1350" dirty="0">
                <a:solidFill>
                  <a:schemeClr val="bg1"/>
                </a:solidFill>
                <a:ea typeface="Helvetica Neue Light" charset="0"/>
                <a:cs typeface="Helvetica Neue Light" charset="0"/>
              </a:rPr>
              <a:t>*</a:t>
            </a:r>
            <a:endParaRPr lang="en-US" sz="1350" dirty="0">
              <a:solidFill>
                <a:schemeClr val="bg1"/>
              </a:solidFill>
            </a:endParaRPr>
          </a:p>
        </p:txBody>
      </p:sp>
    </p:spTree>
    <p:extLst>
      <p:ext uri="{BB962C8B-B14F-4D97-AF65-F5344CB8AC3E}">
        <p14:creationId xmlns:p14="http://schemas.microsoft.com/office/powerpoint/2010/main" val="36030833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3B23C0-9911-4CC9-832F-4C45EA83663B}"/>
              </a:ext>
            </a:extLst>
          </p:cNvPr>
          <p:cNvSpPr>
            <a:spLocks noGrp="1"/>
          </p:cNvSpPr>
          <p:nvPr>
            <p:ph type="title" idx="4294967295"/>
          </p:nvPr>
        </p:nvSpPr>
        <p:spPr>
          <a:xfrm>
            <a:off x="6656" y="2382"/>
            <a:ext cx="9144000" cy="963215"/>
          </a:xfrm>
          <a:ln>
            <a:noFill/>
          </a:ln>
        </p:spPr>
        <p:txBody>
          <a:bodyPr>
            <a:noAutofit/>
          </a:bodyPr>
          <a:lstStyle/>
          <a:p>
            <a:pPr algn="ctr"/>
            <a:r>
              <a:rPr lang="en-US" b="1" dirty="0">
                <a:solidFill>
                  <a:schemeClr val="bg1"/>
                </a:solidFill>
              </a:rPr>
              <a:t>How Much Would Being Displaced for a Year Cost You?</a:t>
            </a:r>
          </a:p>
        </p:txBody>
      </p:sp>
      <p:sp>
        <p:nvSpPr>
          <p:cNvPr id="3" name="Content Placeholder 2">
            <a:extLst>
              <a:ext uri="{FF2B5EF4-FFF2-40B4-BE49-F238E27FC236}">
                <a16:creationId xmlns="" xmlns:a16="http://schemas.microsoft.com/office/drawing/2014/main" id="{E0C720DD-1E76-439B-AD29-295DECB743D9}"/>
              </a:ext>
            </a:extLst>
          </p:cNvPr>
          <p:cNvSpPr>
            <a:spLocks noGrp="1"/>
          </p:cNvSpPr>
          <p:nvPr>
            <p:ph idx="4294967295"/>
          </p:nvPr>
        </p:nvSpPr>
        <p:spPr>
          <a:xfrm>
            <a:off x="609600" y="424373"/>
            <a:ext cx="8123549" cy="3532952"/>
          </a:xfrm>
        </p:spPr>
        <p:txBody>
          <a:bodyPr>
            <a:normAutofit lnSpcReduction="10000"/>
          </a:bodyPr>
          <a:lstStyle/>
          <a:p>
            <a:r>
              <a:rPr lang="en-US" sz="2700" dirty="0">
                <a:latin typeface="+mj-lt"/>
              </a:rPr>
              <a:t>Original mortgage payment</a:t>
            </a:r>
          </a:p>
          <a:p>
            <a:r>
              <a:rPr lang="en-US" sz="2700" dirty="0">
                <a:latin typeface="+mj-lt"/>
              </a:rPr>
              <a:t>The insurance deductible and any under-coverage costs</a:t>
            </a:r>
          </a:p>
          <a:p>
            <a:r>
              <a:rPr lang="en-US" sz="2700" dirty="0">
                <a:latin typeface="+mj-lt"/>
              </a:rPr>
              <a:t>New cost of a rental and insurance</a:t>
            </a:r>
          </a:p>
          <a:p>
            <a:r>
              <a:rPr lang="en-US" sz="2700" dirty="0">
                <a:latin typeface="+mj-lt"/>
              </a:rPr>
              <a:t>Moving costs</a:t>
            </a:r>
          </a:p>
          <a:p>
            <a:r>
              <a:rPr lang="en-US" sz="2700" dirty="0">
                <a:latin typeface="+mj-lt"/>
              </a:rPr>
              <a:t>Work and school commutes</a:t>
            </a:r>
          </a:p>
          <a:p>
            <a:r>
              <a:rPr lang="en-US" sz="2700" dirty="0">
                <a:latin typeface="+mj-lt"/>
              </a:rPr>
              <a:t>Lost financial records, taxes, ownership documents, etc.</a:t>
            </a:r>
          </a:p>
          <a:p>
            <a:endParaRPr lang="en-US" dirty="0"/>
          </a:p>
          <a:p>
            <a:endParaRPr lang="en-US" dirty="0"/>
          </a:p>
        </p:txBody>
      </p:sp>
      <p:sp>
        <p:nvSpPr>
          <p:cNvPr id="4" name="Rectangle 3">
            <a:extLst>
              <a:ext uri="{FF2B5EF4-FFF2-40B4-BE49-F238E27FC236}">
                <a16:creationId xmlns="" xmlns:a16="http://schemas.microsoft.com/office/drawing/2014/main" id="{5389260D-B7E0-F94C-8BC0-4532294803A2}"/>
              </a:ext>
            </a:extLst>
          </p:cNvPr>
          <p:cNvSpPr/>
          <p:nvPr/>
        </p:nvSpPr>
        <p:spPr>
          <a:xfrm>
            <a:off x="136432" y="143201"/>
            <a:ext cx="271228" cy="300082"/>
          </a:xfrm>
          <a:prstGeom prst="rect">
            <a:avLst/>
          </a:prstGeom>
        </p:spPr>
        <p:txBody>
          <a:bodyPr wrap="none">
            <a:spAutoFit/>
          </a:bodyPr>
          <a:lstStyle/>
          <a:p>
            <a:r>
              <a:rPr lang="en-US" sz="1350" dirty="0">
                <a:solidFill>
                  <a:schemeClr val="bg1"/>
                </a:solidFill>
                <a:ea typeface="Helvetica Neue Light" charset="0"/>
                <a:cs typeface="Helvetica Neue Light" charset="0"/>
              </a:rPr>
              <a:t>*</a:t>
            </a:r>
            <a:endParaRPr lang="en-US" sz="1350" dirty="0">
              <a:solidFill>
                <a:schemeClr val="bg1"/>
              </a:solidFill>
            </a:endParaRPr>
          </a:p>
        </p:txBody>
      </p:sp>
    </p:spTree>
    <p:extLst>
      <p:ext uri="{BB962C8B-B14F-4D97-AF65-F5344CB8AC3E}">
        <p14:creationId xmlns:p14="http://schemas.microsoft.com/office/powerpoint/2010/main" val="24607241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hlinkClick r:id="" action="ppaction://ole?verb=0"/>
          </p:cNvPr>
          <p:cNvGraphicFramePr>
            <a:graphicFrameLocks noChangeAspect="1"/>
          </p:cNvGraphicFramePr>
          <p:nvPr>
            <p:extLst>
              <p:ext uri="{D42A27DB-BD31-4B8C-83A1-F6EECF244321}">
                <p14:modId xmlns:p14="http://schemas.microsoft.com/office/powerpoint/2010/main" val="1032044077"/>
              </p:ext>
            </p:extLst>
          </p:nvPr>
        </p:nvGraphicFramePr>
        <p:xfrm>
          <a:off x="2358867" y="59531"/>
          <a:ext cx="6785133" cy="5088850"/>
        </p:xfrm>
        <a:graphic>
          <a:graphicData uri="http://schemas.openxmlformats.org/presentationml/2006/ole">
            <mc:AlternateContent xmlns:mc="http://schemas.openxmlformats.org/markup-compatibility/2006">
              <mc:Choice xmlns:v="urn:schemas-microsoft-com:vml" Requires="v">
                <p:oleObj spid="_x0000_s2057" name="Presentation" r:id="rId4" imgW="3392398" imgH="2545097" progId="PowerPoint.Show.8">
                  <p:embed/>
                </p:oleObj>
              </mc:Choice>
              <mc:Fallback>
                <p:oleObj name="Presentation" r:id="rId4" imgW="3392398" imgH="2545097" progId="PowerPoint.Show.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8867" y="59531"/>
                        <a:ext cx="6785133" cy="5088850"/>
                      </a:xfrm>
                      <a:prstGeom prst="rect">
                        <a:avLst/>
                      </a:prstGeom>
                      <a:noFill/>
                      <a:ln>
                        <a:noFill/>
                      </a:ln>
                    </p:spPr>
                  </p:pic>
                </p:oleObj>
              </mc:Fallback>
            </mc:AlternateContent>
          </a:graphicData>
        </a:graphic>
      </p:graphicFrame>
      <p:cxnSp>
        <p:nvCxnSpPr>
          <p:cNvPr id="5" name="Straight Connector 4"/>
          <p:cNvCxnSpPr/>
          <p:nvPr/>
        </p:nvCxnSpPr>
        <p:spPr>
          <a:xfrm>
            <a:off x="2527221" y="1964531"/>
            <a:ext cx="3155156" cy="0"/>
          </a:xfrm>
          <a:prstGeom prst="line">
            <a:avLst/>
          </a:prstGeom>
        </p:spPr>
        <p:style>
          <a:lnRef idx="3">
            <a:schemeClr val="accent2"/>
          </a:lnRef>
          <a:fillRef idx="0">
            <a:schemeClr val="accent2"/>
          </a:fillRef>
          <a:effectRef idx="2">
            <a:schemeClr val="accent2"/>
          </a:effectRef>
          <a:fontRef idx="minor">
            <a:schemeClr val="tx1"/>
          </a:fontRef>
        </p:style>
      </p:cxnSp>
      <p:sp>
        <p:nvSpPr>
          <p:cNvPr id="6" name="Down Arrow 5"/>
          <p:cNvSpPr/>
          <p:nvPr/>
        </p:nvSpPr>
        <p:spPr>
          <a:xfrm>
            <a:off x="2358867" y="342371"/>
            <a:ext cx="53665" cy="1554956"/>
          </a:xfrm>
          <a:prstGeom prst="down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7" name="Down Arrow 6"/>
          <p:cNvSpPr/>
          <p:nvPr/>
        </p:nvSpPr>
        <p:spPr>
          <a:xfrm>
            <a:off x="5682377" y="332425"/>
            <a:ext cx="69056" cy="1554956"/>
          </a:xfrm>
          <a:prstGeom prst="down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8" name="Rectangle 7">
            <a:extLst>
              <a:ext uri="{FF2B5EF4-FFF2-40B4-BE49-F238E27FC236}">
                <a16:creationId xmlns="" xmlns:a16="http://schemas.microsoft.com/office/drawing/2014/main" id="{5389260D-B7E0-F94C-8BC0-4532294803A2}"/>
              </a:ext>
            </a:extLst>
          </p:cNvPr>
          <p:cNvSpPr/>
          <p:nvPr/>
        </p:nvSpPr>
        <p:spPr>
          <a:xfrm>
            <a:off x="136432" y="143201"/>
            <a:ext cx="271228" cy="300082"/>
          </a:xfrm>
          <a:prstGeom prst="rect">
            <a:avLst/>
          </a:prstGeom>
        </p:spPr>
        <p:txBody>
          <a:bodyPr wrap="none">
            <a:spAutoFit/>
          </a:bodyPr>
          <a:lstStyle/>
          <a:p>
            <a:r>
              <a:rPr lang="en-US" sz="1350" dirty="0">
                <a:solidFill>
                  <a:schemeClr val="bg1"/>
                </a:solidFill>
                <a:ea typeface="Helvetica Neue Light" charset="0"/>
                <a:cs typeface="Helvetica Neue Light" charset="0"/>
              </a:rPr>
              <a:t>*</a:t>
            </a:r>
            <a:endParaRPr lang="en-US" sz="1350" dirty="0">
              <a:solidFill>
                <a:schemeClr val="bg1"/>
              </a:solidFill>
            </a:endParaRPr>
          </a:p>
        </p:txBody>
      </p:sp>
    </p:spTree>
    <p:extLst>
      <p:ext uri="{BB962C8B-B14F-4D97-AF65-F5344CB8AC3E}">
        <p14:creationId xmlns:p14="http://schemas.microsoft.com/office/powerpoint/2010/main" val="34117184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602A44-AF47-4C22-9738-E52354AB1647}"/>
              </a:ext>
            </a:extLst>
          </p:cNvPr>
          <p:cNvSpPr>
            <a:spLocks noGrp="1"/>
          </p:cNvSpPr>
          <p:nvPr>
            <p:ph type="title" idx="4294967295"/>
          </p:nvPr>
        </p:nvSpPr>
        <p:spPr>
          <a:xfrm>
            <a:off x="156603" y="143201"/>
            <a:ext cx="4538383" cy="869156"/>
          </a:xfrm>
          <a:ln>
            <a:noFill/>
          </a:ln>
        </p:spPr>
        <p:txBody>
          <a:bodyPr>
            <a:noAutofit/>
          </a:bodyPr>
          <a:lstStyle/>
          <a:p>
            <a:r>
              <a:rPr lang="en-US" sz="4050" b="1" dirty="0">
                <a:solidFill>
                  <a:srgbClr val="C00000"/>
                </a:solidFill>
              </a:rPr>
              <a:t>Cost of Burn Injuries</a:t>
            </a:r>
          </a:p>
        </p:txBody>
      </p:sp>
      <p:sp>
        <p:nvSpPr>
          <p:cNvPr id="3" name="Content Placeholder 2">
            <a:extLst>
              <a:ext uri="{FF2B5EF4-FFF2-40B4-BE49-F238E27FC236}">
                <a16:creationId xmlns="" xmlns:a16="http://schemas.microsoft.com/office/drawing/2014/main" id="{5F8FDDFC-47A7-45E4-B17E-8A0D67834570}"/>
              </a:ext>
            </a:extLst>
          </p:cNvPr>
          <p:cNvSpPr>
            <a:spLocks noGrp="1"/>
          </p:cNvSpPr>
          <p:nvPr>
            <p:ph idx="4294967295"/>
          </p:nvPr>
        </p:nvSpPr>
        <p:spPr>
          <a:xfrm>
            <a:off x="685800" y="1126331"/>
            <a:ext cx="8822531" cy="2924806"/>
          </a:xfrm>
        </p:spPr>
        <p:txBody>
          <a:bodyPr>
            <a:noAutofit/>
          </a:bodyPr>
          <a:lstStyle/>
          <a:p>
            <a:r>
              <a:rPr lang="en-US" sz="3000" dirty="0">
                <a:latin typeface="+mj-lt"/>
              </a:rPr>
              <a:t>One year in a Burn Center = $2.6 Million </a:t>
            </a:r>
          </a:p>
          <a:p>
            <a:r>
              <a:rPr lang="en-US" sz="3000" dirty="0">
                <a:latin typeface="+mj-lt"/>
              </a:rPr>
              <a:t>Average Stay = 14 weeks ($700,000)</a:t>
            </a:r>
          </a:p>
          <a:p>
            <a:r>
              <a:rPr lang="en-US" sz="3000" dirty="0">
                <a:latin typeface="+mj-lt"/>
              </a:rPr>
              <a:t>$7,000 day</a:t>
            </a:r>
          </a:p>
          <a:p>
            <a:r>
              <a:rPr lang="en-US" sz="3000" dirty="0">
                <a:latin typeface="+mj-lt"/>
              </a:rPr>
              <a:t>Loss of income at work?</a:t>
            </a:r>
          </a:p>
          <a:p>
            <a:r>
              <a:rPr lang="en-US" sz="3000" dirty="0">
                <a:solidFill>
                  <a:srgbClr val="FF0000"/>
                </a:solidFill>
                <a:latin typeface="+mj-lt"/>
              </a:rPr>
              <a:t>What is the cost of Pain and Suffering?</a:t>
            </a:r>
            <a:endParaRPr lang="en-US" sz="2625" dirty="0">
              <a:solidFill>
                <a:srgbClr val="FF0000"/>
              </a:solidFill>
              <a:latin typeface="+mj-lt"/>
            </a:endParaRPr>
          </a:p>
        </p:txBody>
      </p:sp>
      <p:sp>
        <p:nvSpPr>
          <p:cNvPr id="4" name="Rectangle 3">
            <a:extLst>
              <a:ext uri="{FF2B5EF4-FFF2-40B4-BE49-F238E27FC236}">
                <a16:creationId xmlns="" xmlns:a16="http://schemas.microsoft.com/office/drawing/2014/main" id="{5389260D-B7E0-F94C-8BC0-4532294803A2}"/>
              </a:ext>
            </a:extLst>
          </p:cNvPr>
          <p:cNvSpPr/>
          <p:nvPr/>
        </p:nvSpPr>
        <p:spPr>
          <a:xfrm>
            <a:off x="136432" y="143201"/>
            <a:ext cx="271228" cy="300082"/>
          </a:xfrm>
          <a:prstGeom prst="rect">
            <a:avLst/>
          </a:prstGeom>
        </p:spPr>
        <p:txBody>
          <a:bodyPr wrap="none">
            <a:spAutoFit/>
          </a:bodyPr>
          <a:lstStyle/>
          <a:p>
            <a:r>
              <a:rPr lang="en-US" sz="1350" dirty="0">
                <a:solidFill>
                  <a:schemeClr val="bg1"/>
                </a:solidFill>
                <a:ea typeface="Helvetica Neue Light" charset="0"/>
                <a:cs typeface="Helvetica Neue Light" charset="0"/>
              </a:rPr>
              <a:t>*</a:t>
            </a:r>
            <a:endParaRPr lang="en-US" sz="1350" dirty="0">
              <a:solidFill>
                <a:schemeClr val="bg1"/>
              </a:solidFill>
            </a:endParaRPr>
          </a:p>
        </p:txBody>
      </p:sp>
    </p:spTree>
    <p:extLst>
      <p:ext uri="{BB962C8B-B14F-4D97-AF65-F5344CB8AC3E}">
        <p14:creationId xmlns:p14="http://schemas.microsoft.com/office/powerpoint/2010/main" val="27702599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house with trees in the background&#10;&#10;Description automatically generated">
            <a:extLst>
              <a:ext uri="{FF2B5EF4-FFF2-40B4-BE49-F238E27FC236}">
                <a16:creationId xmlns="" xmlns:a16="http://schemas.microsoft.com/office/drawing/2014/main" id="{1EB56E55-D9F7-4EF8-9D9B-201ADA2A065B}"/>
              </a:ext>
            </a:extLst>
          </p:cNvPr>
          <p:cNvPicPr>
            <a:picLocks noGrp="1" noChangeAspect="1"/>
          </p:cNvPicPr>
          <p:nvPr>
            <p:ph idx="4294967295"/>
          </p:nvPr>
        </p:nvPicPr>
        <p:blipFill rotWithShape="1">
          <a:blip r:embed="rId3"/>
          <a:srcRect t="23469"/>
          <a:stretch/>
        </p:blipFill>
        <p:spPr>
          <a:xfrm>
            <a:off x="-1" y="2388"/>
            <a:ext cx="9144000" cy="5143493"/>
          </a:xfrm>
          <a:prstGeom prst="rect">
            <a:avLst/>
          </a:prstGeom>
        </p:spPr>
      </p:pic>
      <p:sp>
        <p:nvSpPr>
          <p:cNvPr id="9" name="Freeform 5">
            <a:extLst>
              <a:ext uri="{FF2B5EF4-FFF2-40B4-BE49-F238E27FC236}">
                <a16:creationId xmlns="" xmlns:a16="http://schemas.microsoft.com/office/drawing/2014/main" id="{3CD9DF72-87A3-404E-A828-84CBF11A83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White">
          <a:xfrm flipH="1">
            <a:off x="0" y="751013"/>
            <a:ext cx="4512879" cy="439486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68580" tIns="34290" rIns="68580" bIns="34290" rtlCol="0" anchor="t">
            <a:normAutofit/>
          </a:bodyPr>
          <a:lstStyle/>
          <a:p>
            <a:pPr algn="ctr">
              <a:spcAft>
                <a:spcPts val="750"/>
              </a:spcAft>
              <a:buClr>
                <a:schemeClr val="tx1"/>
              </a:buClr>
              <a:buSzPct val="100000"/>
            </a:pPr>
            <a:endParaRPr lang="en-US" sz="1200" cap="all"/>
          </a:p>
        </p:txBody>
      </p:sp>
      <p:sp>
        <p:nvSpPr>
          <p:cNvPr id="2" name="Title 1">
            <a:extLst>
              <a:ext uri="{FF2B5EF4-FFF2-40B4-BE49-F238E27FC236}">
                <a16:creationId xmlns="" xmlns:a16="http://schemas.microsoft.com/office/drawing/2014/main" id="{6786C7BD-E3CA-44AB-AFD7-AAD979CCD81D}"/>
              </a:ext>
            </a:extLst>
          </p:cNvPr>
          <p:cNvSpPr>
            <a:spLocks noGrp="1"/>
          </p:cNvSpPr>
          <p:nvPr>
            <p:ph type="title" idx="4294967295"/>
          </p:nvPr>
        </p:nvSpPr>
        <p:spPr>
          <a:xfrm>
            <a:off x="366101" y="2505235"/>
            <a:ext cx="3780677" cy="1235327"/>
          </a:xfrm>
        </p:spPr>
        <p:txBody>
          <a:bodyPr vert="horz" lIns="68580" tIns="34290" rIns="68580" bIns="34290" rtlCol="0" anchor="ctr">
            <a:normAutofit fontScale="90000"/>
          </a:bodyPr>
          <a:lstStyle/>
          <a:p>
            <a:pPr algn="ctr"/>
            <a:r>
              <a:rPr lang="en-US" sz="2700" b="1" dirty="0"/>
              <a:t>What is the economic impact of blighted structures?</a:t>
            </a:r>
          </a:p>
        </p:txBody>
      </p:sp>
      <p:cxnSp>
        <p:nvCxnSpPr>
          <p:cNvPr id="11" name="Straight Connector 10">
            <a:extLst>
              <a:ext uri="{FF2B5EF4-FFF2-40B4-BE49-F238E27FC236}">
                <a16:creationId xmlns="" xmlns:a16="http://schemas.microsoft.com/office/drawing/2014/main" id="{20E3A342-4D61-4E3F-AF90-1AB42AEB96C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715288" y="2505235"/>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2698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211931"/>
            <a:ext cx="6642847" cy="769733"/>
          </a:xfrm>
          <a:ln>
            <a:noFill/>
          </a:ln>
        </p:spPr>
        <p:txBody>
          <a:bodyPr>
            <a:noAutofit/>
          </a:bodyPr>
          <a:lstStyle/>
          <a:p>
            <a:r>
              <a:rPr lang="en-US" sz="3300" b="1" dirty="0">
                <a:solidFill>
                  <a:srgbClr val="C00000"/>
                </a:solidFill>
              </a:rPr>
              <a:t>Performance Management Initiatives</a:t>
            </a:r>
          </a:p>
        </p:txBody>
      </p:sp>
      <p:pic>
        <p:nvPicPr>
          <p:cNvPr id="4" name="Content Placeholder 3"/>
          <p:cNvPicPr>
            <a:picLocks noGrp="1" noChangeAspect="1"/>
          </p:cNvPicPr>
          <p:nvPr>
            <p:ph idx="4294967295"/>
          </p:nvPr>
        </p:nvPicPr>
        <p:blipFill>
          <a:blip r:embed="rId3"/>
          <a:stretch>
            <a:fillRect/>
          </a:stretch>
        </p:blipFill>
        <p:spPr>
          <a:xfrm>
            <a:off x="5476283" y="702147"/>
            <a:ext cx="3556904" cy="3684439"/>
          </a:xfrm>
          <a:prstGeom prst="rect">
            <a:avLst/>
          </a:prstGeom>
        </p:spPr>
      </p:pic>
      <p:pic>
        <p:nvPicPr>
          <p:cNvPr id="6" name="Picture 5"/>
          <p:cNvPicPr>
            <a:picLocks noChangeAspect="1"/>
          </p:cNvPicPr>
          <p:nvPr/>
        </p:nvPicPr>
        <p:blipFill>
          <a:blip r:embed="rId4"/>
          <a:stretch>
            <a:fillRect/>
          </a:stretch>
        </p:blipFill>
        <p:spPr>
          <a:xfrm>
            <a:off x="304800" y="1431131"/>
            <a:ext cx="2589239" cy="1679082"/>
          </a:xfrm>
          <a:prstGeom prst="rect">
            <a:avLst/>
          </a:prstGeom>
        </p:spPr>
      </p:pic>
      <p:pic>
        <p:nvPicPr>
          <p:cNvPr id="7" name="Picture 6"/>
          <p:cNvPicPr>
            <a:picLocks noChangeAspect="1"/>
          </p:cNvPicPr>
          <p:nvPr/>
        </p:nvPicPr>
        <p:blipFill>
          <a:blip r:embed="rId5"/>
          <a:stretch>
            <a:fillRect/>
          </a:stretch>
        </p:blipFill>
        <p:spPr>
          <a:xfrm>
            <a:off x="3651040" y="1126331"/>
            <a:ext cx="1068242" cy="3260255"/>
          </a:xfrm>
          <a:prstGeom prst="rect">
            <a:avLst/>
          </a:prstGeom>
        </p:spPr>
      </p:pic>
    </p:spTree>
    <p:extLst>
      <p:ext uri="{BB962C8B-B14F-4D97-AF65-F5344CB8AC3E}">
        <p14:creationId xmlns:p14="http://schemas.microsoft.com/office/powerpoint/2010/main" val="39342720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8D70B121-56F4-4848-B38B-182089D909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241173" y="242411"/>
            <a:ext cx="8661654" cy="466344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 xmlns:a16="http://schemas.microsoft.com/office/drawing/2014/main" id="{B8602A44-AF47-4C22-9738-E52354AB1647}"/>
              </a:ext>
            </a:extLst>
          </p:cNvPr>
          <p:cNvSpPr>
            <a:spLocks noGrp="1"/>
          </p:cNvSpPr>
          <p:nvPr>
            <p:ph type="title" idx="4294967295"/>
          </p:nvPr>
        </p:nvSpPr>
        <p:spPr>
          <a:xfrm>
            <a:off x="590928" y="516731"/>
            <a:ext cx="2620772" cy="3697685"/>
          </a:xfrm>
        </p:spPr>
        <p:txBody>
          <a:bodyPr vert="horz" lIns="68580" tIns="34290" rIns="68580" bIns="34290" rtlCol="0" anchor="ctr">
            <a:normAutofit/>
          </a:bodyPr>
          <a:lstStyle/>
          <a:p>
            <a:pPr algn="r"/>
            <a:r>
              <a:rPr lang="en-US" b="1" kern="1200" dirty="0">
                <a:solidFill>
                  <a:schemeClr val="accent1"/>
                </a:solidFill>
                <a:latin typeface="+mj-lt"/>
                <a:ea typeface="+mj-ea"/>
                <a:cs typeface="+mj-cs"/>
              </a:rPr>
              <a:t>All of this gets us to an Outcome:</a:t>
            </a:r>
          </a:p>
        </p:txBody>
      </p:sp>
      <p:cxnSp>
        <p:nvCxnSpPr>
          <p:cNvPr id="11" name="Straight Connector 10">
            <a:extLst>
              <a:ext uri="{FF2B5EF4-FFF2-40B4-BE49-F238E27FC236}">
                <a16:creationId xmlns="" xmlns:a16="http://schemas.microsoft.com/office/drawing/2014/main" id="{2D72A2C9-F3CA-4216-8BAD-FA4C970C3C4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3490722" y="1545431"/>
            <a:ext cx="0" cy="2057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 xmlns:a16="http://schemas.microsoft.com/office/drawing/2014/main" id="{5F8FDDFC-47A7-45E4-B17E-8A0D67834570}"/>
              </a:ext>
            </a:extLst>
          </p:cNvPr>
          <p:cNvSpPr>
            <a:spLocks noGrp="1"/>
          </p:cNvSpPr>
          <p:nvPr>
            <p:ph idx="4294967295"/>
          </p:nvPr>
        </p:nvSpPr>
        <p:spPr>
          <a:xfrm>
            <a:off x="3732024" y="725289"/>
            <a:ext cx="4783327" cy="3697685"/>
          </a:xfrm>
        </p:spPr>
        <p:txBody>
          <a:bodyPr vert="horz" lIns="68580" tIns="34290" rIns="68580" bIns="34290" rtlCol="0" anchor="ctr">
            <a:normAutofit/>
          </a:bodyPr>
          <a:lstStyle/>
          <a:p>
            <a:pPr>
              <a:buFont typeface="Arial" panose="020B0604020202020204" pitchFamily="34" charset="0"/>
              <a:buChar char="•"/>
            </a:pPr>
            <a:r>
              <a:rPr lang="en-US" sz="2700" dirty="0"/>
              <a:t>Contain structure fires to room of origin 80% of time or better</a:t>
            </a:r>
          </a:p>
          <a:p>
            <a:pPr>
              <a:buFont typeface="Arial" panose="020B0604020202020204" pitchFamily="34" charset="0"/>
              <a:buChar char="•"/>
            </a:pPr>
            <a:endParaRPr lang="en-US" sz="1800" dirty="0"/>
          </a:p>
        </p:txBody>
      </p:sp>
      <p:sp>
        <p:nvSpPr>
          <p:cNvPr id="4" name="Rectangle 3">
            <a:extLst>
              <a:ext uri="{FF2B5EF4-FFF2-40B4-BE49-F238E27FC236}">
                <a16:creationId xmlns="" xmlns:a16="http://schemas.microsoft.com/office/drawing/2014/main" id="{5389260D-B7E0-F94C-8BC0-4532294803A2}"/>
              </a:ext>
            </a:extLst>
          </p:cNvPr>
          <p:cNvSpPr/>
          <p:nvPr/>
        </p:nvSpPr>
        <p:spPr>
          <a:xfrm>
            <a:off x="136432" y="143201"/>
            <a:ext cx="223138" cy="300082"/>
          </a:xfrm>
          <a:prstGeom prst="rect">
            <a:avLst/>
          </a:prstGeom>
        </p:spPr>
        <p:txBody>
          <a:bodyPr wrap="none">
            <a:spAutoFit/>
          </a:bodyPr>
          <a:lstStyle/>
          <a:p>
            <a:pPr>
              <a:spcAft>
                <a:spcPts val="450"/>
              </a:spcAft>
            </a:pPr>
            <a:r>
              <a:rPr lang="en-US" sz="1350" dirty="0">
                <a:solidFill>
                  <a:schemeClr val="bg1"/>
                </a:solidFill>
                <a:ea typeface="Helvetica Neue Light" charset="0"/>
                <a:cs typeface="Helvetica Neue Light" charset="0"/>
              </a:rPr>
              <a:t> </a:t>
            </a:r>
            <a:endParaRPr lang="en-US" sz="1350" dirty="0">
              <a:solidFill>
                <a:schemeClr val="bg1"/>
              </a:solidFill>
            </a:endParaRPr>
          </a:p>
        </p:txBody>
      </p:sp>
    </p:spTree>
    <p:extLst>
      <p:ext uri="{BB962C8B-B14F-4D97-AF65-F5344CB8AC3E}">
        <p14:creationId xmlns:p14="http://schemas.microsoft.com/office/powerpoint/2010/main" val="3317627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B78E30A-56D1-4A88-914A-ABB144ECA91A}"/>
              </a:ext>
            </a:extLst>
          </p:cNvPr>
          <p:cNvSpPr>
            <a:spLocks noGrp="1"/>
          </p:cNvSpPr>
          <p:nvPr>
            <p:ph type="title" idx="4294967295"/>
          </p:nvPr>
        </p:nvSpPr>
        <p:spPr>
          <a:xfrm>
            <a:off x="2590800" y="59531"/>
            <a:ext cx="3435723" cy="994172"/>
          </a:xfrm>
          <a:ln>
            <a:noFill/>
          </a:ln>
        </p:spPr>
        <p:txBody>
          <a:bodyPr>
            <a:normAutofit/>
          </a:bodyPr>
          <a:lstStyle/>
          <a:p>
            <a:r>
              <a:rPr lang="en-US" sz="4050" b="1" dirty="0">
                <a:solidFill>
                  <a:srgbClr val="C00000"/>
                </a:solidFill>
              </a:rPr>
              <a:t>EMS Outcomes</a:t>
            </a:r>
          </a:p>
        </p:txBody>
      </p:sp>
      <p:sp>
        <p:nvSpPr>
          <p:cNvPr id="3" name="Content Placeholder 2">
            <a:extLst>
              <a:ext uri="{FF2B5EF4-FFF2-40B4-BE49-F238E27FC236}">
                <a16:creationId xmlns="" xmlns:a16="http://schemas.microsoft.com/office/drawing/2014/main" id="{F4CCE58B-1461-4B1D-B67A-1556952A3EEE}"/>
              </a:ext>
            </a:extLst>
          </p:cNvPr>
          <p:cNvSpPr>
            <a:spLocks noGrp="1"/>
          </p:cNvSpPr>
          <p:nvPr>
            <p:ph idx="4294967295"/>
          </p:nvPr>
        </p:nvSpPr>
        <p:spPr>
          <a:xfrm>
            <a:off x="228600" y="1202531"/>
            <a:ext cx="8786813" cy="2082556"/>
          </a:xfrm>
        </p:spPr>
        <p:txBody>
          <a:bodyPr>
            <a:normAutofit lnSpcReduction="10000"/>
          </a:bodyPr>
          <a:lstStyle/>
          <a:p>
            <a:r>
              <a:rPr lang="en-US" sz="2625" dirty="0">
                <a:latin typeface="Calibri Light" panose="020F0302020204030204" pitchFamily="34" charset="0"/>
              </a:rPr>
              <a:t>Maintain cardiac survival rate equal to or above national average</a:t>
            </a:r>
          </a:p>
          <a:p>
            <a:r>
              <a:rPr lang="en-US" sz="2625" dirty="0">
                <a:latin typeface="+mj-lt"/>
              </a:rPr>
              <a:t>Rescue victims of entrapment within 10 minutes of notification, 90% of the time</a:t>
            </a:r>
          </a:p>
          <a:p>
            <a:r>
              <a:rPr lang="en-US" sz="2625" dirty="0">
                <a:latin typeface="+mj-lt"/>
              </a:rPr>
              <a:t>ALS transport on scene within 8 minutes, 90% of the time</a:t>
            </a:r>
          </a:p>
          <a:p>
            <a:endParaRPr lang="en-US" dirty="0"/>
          </a:p>
          <a:p>
            <a:endParaRPr lang="en-US" dirty="0"/>
          </a:p>
        </p:txBody>
      </p:sp>
    </p:spTree>
    <p:extLst>
      <p:ext uri="{BB962C8B-B14F-4D97-AF65-F5344CB8AC3E}">
        <p14:creationId xmlns:p14="http://schemas.microsoft.com/office/powerpoint/2010/main" val="14577822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 xmlns:a16="http://schemas.microsoft.com/office/drawing/2014/main" id="{BD4AF50A-0E45-4E6D-ABDB-22F57897F410}"/>
              </a:ext>
            </a:extLst>
          </p:cNvPr>
          <p:cNvPicPr>
            <a:picLocks noGrp="1" noChangeAspect="1"/>
          </p:cNvPicPr>
          <p:nvPr>
            <p:ph idx="4294967295"/>
          </p:nvPr>
        </p:nvPicPr>
        <p:blipFill>
          <a:blip r:embed="rId3"/>
          <a:stretch>
            <a:fillRect/>
          </a:stretch>
        </p:blipFill>
        <p:spPr>
          <a:xfrm>
            <a:off x="2895600" y="211931"/>
            <a:ext cx="6033149" cy="4891293"/>
          </a:xfrm>
          <a:prstGeom prst="rect">
            <a:avLst/>
          </a:prstGeom>
        </p:spPr>
      </p:pic>
    </p:spTree>
    <p:extLst>
      <p:ext uri="{BB962C8B-B14F-4D97-AF65-F5344CB8AC3E}">
        <p14:creationId xmlns:p14="http://schemas.microsoft.com/office/powerpoint/2010/main" val="2337305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12"/>
            <a:ext cx="9144000" cy="776288"/>
          </a:xfrm>
          <a:ln>
            <a:noFill/>
          </a:ln>
        </p:spPr>
        <p:txBody>
          <a:bodyPr>
            <a:noAutofit/>
          </a:bodyPr>
          <a:lstStyle/>
          <a:p>
            <a:pPr algn="ctr">
              <a:defRPr/>
            </a:pPr>
            <a:r>
              <a:rPr lang="en-US" sz="3600" b="1" dirty="0">
                <a:solidFill>
                  <a:schemeClr val="bg1"/>
                </a:solidFill>
                <a:ea typeface="Adobe Fan Heiti Std B" pitchFamily="34" charset="-128"/>
              </a:rPr>
              <a:t>Keeping Insurance Rates Low</a:t>
            </a:r>
            <a:endParaRPr lang="en-US" sz="3600" b="1" dirty="0">
              <a:solidFill>
                <a:schemeClr val="bg1"/>
              </a:solidFill>
            </a:endParaRPr>
          </a:p>
        </p:txBody>
      </p:sp>
      <p:graphicFrame>
        <p:nvGraphicFramePr>
          <p:cNvPr id="5" name="Content Placeholder 4"/>
          <p:cNvGraphicFramePr>
            <a:graphicFrameLocks noGrp="1"/>
          </p:cNvGraphicFramePr>
          <p:nvPr>
            <p:ph idx="4294967295"/>
          </p:nvPr>
        </p:nvGraphicFramePr>
        <p:xfrm>
          <a:off x="0" y="1088231"/>
          <a:ext cx="6629400" cy="2971800"/>
        </p:xfrm>
        <a:graphic>
          <a:graphicData uri="http://schemas.openxmlformats.org/drawingml/2006/chart">
            <c:chart xmlns:c="http://schemas.openxmlformats.org/drawingml/2006/chart" xmlns:r="http://schemas.openxmlformats.org/officeDocument/2006/relationships" r:id="rId3"/>
          </a:graphicData>
        </a:graphic>
      </p:graphicFrame>
      <p:pic>
        <p:nvPicPr>
          <p:cNvPr id="6349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947744"/>
            <a:ext cx="9395783" cy="2337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Up Arrow 3"/>
          <p:cNvSpPr/>
          <p:nvPr/>
        </p:nvSpPr>
        <p:spPr>
          <a:xfrm>
            <a:off x="2514600" y="3186112"/>
            <a:ext cx="285750" cy="685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Franklin Gothic Book" charset="0"/>
                <a:ea typeface="Arial" charset="0"/>
                <a:cs typeface="Arial" charset="0"/>
              </a:defRPr>
            </a:lvl1pPr>
            <a:lvl2pPr marL="742950" indent="-285750">
              <a:defRPr>
                <a:solidFill>
                  <a:schemeClr val="tx1"/>
                </a:solidFill>
                <a:latin typeface="Franklin Gothic Book" charset="0"/>
                <a:ea typeface="Arial" charset="0"/>
                <a:cs typeface="Arial" charset="0"/>
              </a:defRPr>
            </a:lvl2pPr>
            <a:lvl3pPr marL="1143000" indent="-228600">
              <a:defRPr>
                <a:solidFill>
                  <a:schemeClr val="tx1"/>
                </a:solidFill>
                <a:latin typeface="Franklin Gothic Book" charset="0"/>
                <a:ea typeface="Arial" charset="0"/>
                <a:cs typeface="Arial" charset="0"/>
              </a:defRPr>
            </a:lvl3pPr>
            <a:lvl4pPr marL="1600200" indent="-228600">
              <a:defRPr>
                <a:solidFill>
                  <a:schemeClr val="tx1"/>
                </a:solidFill>
                <a:latin typeface="Franklin Gothic Book" charset="0"/>
                <a:ea typeface="Arial" charset="0"/>
                <a:cs typeface="Arial" charset="0"/>
              </a:defRPr>
            </a:lvl4pPr>
            <a:lvl5pPr marL="2057400" indent="-228600">
              <a:defRPr>
                <a:solidFill>
                  <a:schemeClr val="tx1"/>
                </a:solidFill>
                <a:latin typeface="Franklin Gothic Book" charset="0"/>
                <a:ea typeface="Arial" charset="0"/>
                <a:cs typeface="Arial" charset="0"/>
              </a:defRPr>
            </a:lvl5pPr>
            <a:lvl6pPr marL="2514600" indent="-228600" eaLnBrk="0" fontAlgn="base" hangingPunct="0">
              <a:spcBef>
                <a:spcPct val="0"/>
              </a:spcBef>
              <a:spcAft>
                <a:spcPct val="0"/>
              </a:spcAft>
              <a:defRPr>
                <a:solidFill>
                  <a:schemeClr val="tx1"/>
                </a:solidFill>
                <a:latin typeface="Franklin Gothic Book" charset="0"/>
                <a:ea typeface="Arial" charset="0"/>
                <a:cs typeface="Arial" charset="0"/>
              </a:defRPr>
            </a:lvl6pPr>
            <a:lvl7pPr marL="2971800" indent="-228600" eaLnBrk="0" fontAlgn="base" hangingPunct="0">
              <a:spcBef>
                <a:spcPct val="0"/>
              </a:spcBef>
              <a:spcAft>
                <a:spcPct val="0"/>
              </a:spcAft>
              <a:defRPr>
                <a:solidFill>
                  <a:schemeClr val="tx1"/>
                </a:solidFill>
                <a:latin typeface="Franklin Gothic Book" charset="0"/>
                <a:ea typeface="Arial" charset="0"/>
                <a:cs typeface="Arial" charset="0"/>
              </a:defRPr>
            </a:lvl7pPr>
            <a:lvl8pPr marL="3429000" indent="-228600" eaLnBrk="0" fontAlgn="base" hangingPunct="0">
              <a:spcBef>
                <a:spcPct val="0"/>
              </a:spcBef>
              <a:spcAft>
                <a:spcPct val="0"/>
              </a:spcAft>
              <a:defRPr>
                <a:solidFill>
                  <a:schemeClr val="tx1"/>
                </a:solidFill>
                <a:latin typeface="Franklin Gothic Book" charset="0"/>
                <a:ea typeface="Arial" charset="0"/>
                <a:cs typeface="Arial" charset="0"/>
              </a:defRPr>
            </a:lvl8pPr>
            <a:lvl9pPr marL="3886200" indent="-228600" eaLnBrk="0" fontAlgn="base" hangingPunct="0">
              <a:spcBef>
                <a:spcPct val="0"/>
              </a:spcBef>
              <a:spcAft>
                <a:spcPct val="0"/>
              </a:spcAft>
              <a:defRPr>
                <a:solidFill>
                  <a:schemeClr val="tx1"/>
                </a:solidFill>
                <a:latin typeface="Franklin Gothic Book" charset="0"/>
                <a:ea typeface="Arial" charset="0"/>
                <a:cs typeface="Arial" charset="0"/>
              </a:defRPr>
            </a:lvl9pPr>
          </a:lstStyle>
          <a:p>
            <a:pPr algn="ctr"/>
            <a:endParaRPr lang="en-US" altLang="en-US" sz="1350">
              <a:solidFill>
                <a:srgbClr val="FFFFFF"/>
              </a:solidFill>
            </a:endParaRPr>
          </a:p>
        </p:txBody>
      </p:sp>
      <p:sp>
        <p:nvSpPr>
          <p:cNvPr id="6" name="Up Arrow 5">
            <a:extLst>
              <a:ext uri="{FF2B5EF4-FFF2-40B4-BE49-F238E27FC236}">
                <a16:creationId xmlns="" xmlns:a16="http://schemas.microsoft.com/office/drawing/2014/main" id="{CAB10CB5-8CD9-CF4F-9209-6BD25D83A77A}"/>
              </a:ext>
            </a:extLst>
          </p:cNvPr>
          <p:cNvSpPr/>
          <p:nvPr/>
        </p:nvSpPr>
        <p:spPr>
          <a:xfrm>
            <a:off x="1676400" y="3186112"/>
            <a:ext cx="285750" cy="685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Franklin Gothic Book" charset="0"/>
                <a:ea typeface="Arial" charset="0"/>
                <a:cs typeface="Arial" charset="0"/>
              </a:defRPr>
            </a:lvl1pPr>
            <a:lvl2pPr marL="742950" indent="-285750">
              <a:defRPr>
                <a:solidFill>
                  <a:schemeClr val="tx1"/>
                </a:solidFill>
                <a:latin typeface="Franklin Gothic Book" charset="0"/>
                <a:ea typeface="Arial" charset="0"/>
                <a:cs typeface="Arial" charset="0"/>
              </a:defRPr>
            </a:lvl2pPr>
            <a:lvl3pPr marL="1143000" indent="-228600">
              <a:defRPr>
                <a:solidFill>
                  <a:schemeClr val="tx1"/>
                </a:solidFill>
                <a:latin typeface="Franklin Gothic Book" charset="0"/>
                <a:ea typeface="Arial" charset="0"/>
                <a:cs typeface="Arial" charset="0"/>
              </a:defRPr>
            </a:lvl3pPr>
            <a:lvl4pPr marL="1600200" indent="-228600">
              <a:defRPr>
                <a:solidFill>
                  <a:schemeClr val="tx1"/>
                </a:solidFill>
                <a:latin typeface="Franklin Gothic Book" charset="0"/>
                <a:ea typeface="Arial" charset="0"/>
                <a:cs typeface="Arial" charset="0"/>
              </a:defRPr>
            </a:lvl4pPr>
            <a:lvl5pPr marL="2057400" indent="-228600">
              <a:defRPr>
                <a:solidFill>
                  <a:schemeClr val="tx1"/>
                </a:solidFill>
                <a:latin typeface="Franklin Gothic Book" charset="0"/>
                <a:ea typeface="Arial" charset="0"/>
                <a:cs typeface="Arial" charset="0"/>
              </a:defRPr>
            </a:lvl5pPr>
            <a:lvl6pPr marL="2514600" indent="-228600" eaLnBrk="0" fontAlgn="base" hangingPunct="0">
              <a:spcBef>
                <a:spcPct val="0"/>
              </a:spcBef>
              <a:spcAft>
                <a:spcPct val="0"/>
              </a:spcAft>
              <a:defRPr>
                <a:solidFill>
                  <a:schemeClr val="tx1"/>
                </a:solidFill>
                <a:latin typeface="Franklin Gothic Book" charset="0"/>
                <a:ea typeface="Arial" charset="0"/>
                <a:cs typeface="Arial" charset="0"/>
              </a:defRPr>
            </a:lvl6pPr>
            <a:lvl7pPr marL="2971800" indent="-228600" eaLnBrk="0" fontAlgn="base" hangingPunct="0">
              <a:spcBef>
                <a:spcPct val="0"/>
              </a:spcBef>
              <a:spcAft>
                <a:spcPct val="0"/>
              </a:spcAft>
              <a:defRPr>
                <a:solidFill>
                  <a:schemeClr val="tx1"/>
                </a:solidFill>
                <a:latin typeface="Franklin Gothic Book" charset="0"/>
                <a:ea typeface="Arial" charset="0"/>
                <a:cs typeface="Arial" charset="0"/>
              </a:defRPr>
            </a:lvl7pPr>
            <a:lvl8pPr marL="3429000" indent="-228600" eaLnBrk="0" fontAlgn="base" hangingPunct="0">
              <a:spcBef>
                <a:spcPct val="0"/>
              </a:spcBef>
              <a:spcAft>
                <a:spcPct val="0"/>
              </a:spcAft>
              <a:defRPr>
                <a:solidFill>
                  <a:schemeClr val="tx1"/>
                </a:solidFill>
                <a:latin typeface="Franklin Gothic Book" charset="0"/>
                <a:ea typeface="Arial" charset="0"/>
                <a:cs typeface="Arial" charset="0"/>
              </a:defRPr>
            </a:lvl8pPr>
            <a:lvl9pPr marL="3886200" indent="-228600" eaLnBrk="0" fontAlgn="base" hangingPunct="0">
              <a:spcBef>
                <a:spcPct val="0"/>
              </a:spcBef>
              <a:spcAft>
                <a:spcPct val="0"/>
              </a:spcAft>
              <a:defRPr>
                <a:solidFill>
                  <a:schemeClr val="tx1"/>
                </a:solidFill>
                <a:latin typeface="Franklin Gothic Book" charset="0"/>
                <a:ea typeface="Arial" charset="0"/>
                <a:cs typeface="Arial" charset="0"/>
              </a:defRPr>
            </a:lvl9pPr>
          </a:lstStyle>
          <a:p>
            <a:pPr algn="ctr"/>
            <a:endParaRPr lang="en-US" altLang="en-US" sz="1350">
              <a:solidFill>
                <a:srgbClr val="FFFFFF"/>
              </a:solidFill>
            </a:endParaRPr>
          </a:p>
        </p:txBody>
      </p:sp>
      <p:sp>
        <p:nvSpPr>
          <p:cNvPr id="3" name="TextBox 2">
            <a:extLst>
              <a:ext uri="{FF2B5EF4-FFF2-40B4-BE49-F238E27FC236}">
                <a16:creationId xmlns="" xmlns:a16="http://schemas.microsoft.com/office/drawing/2014/main" id="{27B95180-3676-C846-989D-2518816083D4}"/>
              </a:ext>
            </a:extLst>
          </p:cNvPr>
          <p:cNvSpPr txBox="1"/>
          <p:nvPr/>
        </p:nvSpPr>
        <p:spPr>
          <a:xfrm>
            <a:off x="6400800" y="3945731"/>
            <a:ext cx="2566280" cy="300082"/>
          </a:xfrm>
          <a:prstGeom prst="rect">
            <a:avLst/>
          </a:prstGeom>
          <a:noFill/>
        </p:spPr>
        <p:txBody>
          <a:bodyPr wrap="none" rtlCol="0">
            <a:spAutoFit/>
          </a:bodyPr>
          <a:lstStyle/>
          <a:p>
            <a:r>
              <a:rPr lang="en-US" sz="1350" dirty="0"/>
              <a:t>Source: Unico Insurance Feb 2017</a:t>
            </a:r>
          </a:p>
        </p:txBody>
      </p:sp>
    </p:spTree>
    <p:extLst>
      <p:ext uri="{BB962C8B-B14F-4D97-AF65-F5344CB8AC3E}">
        <p14:creationId xmlns:p14="http://schemas.microsoft.com/office/powerpoint/2010/main" val="9252787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 xmlns:a16="http://schemas.microsoft.com/office/drawing/2014/main" id="{0E38BC59-E308-1244-8A6E-16B970BAF26E}"/>
              </a:ext>
            </a:extLst>
          </p:cNvPr>
          <p:cNvGraphicFramePr>
            <a:graphicFrameLocks/>
          </p:cNvGraphicFramePr>
          <p:nvPr>
            <p:extLst>
              <p:ext uri="{D42A27DB-BD31-4B8C-83A1-F6EECF244321}">
                <p14:modId xmlns:p14="http://schemas.microsoft.com/office/powerpoint/2010/main" val="3234450223"/>
              </p:ext>
            </p:extLst>
          </p:nvPr>
        </p:nvGraphicFramePr>
        <p:xfrm>
          <a:off x="762000" y="364331"/>
          <a:ext cx="7211505" cy="36962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773348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2000" y="211931"/>
            <a:ext cx="7409329" cy="1081088"/>
          </a:xfrm>
          <a:ln>
            <a:noFill/>
          </a:ln>
        </p:spPr>
        <p:txBody>
          <a:bodyPr>
            <a:normAutofit/>
          </a:bodyPr>
          <a:lstStyle/>
          <a:p>
            <a:r>
              <a:rPr lang="en-US" sz="3600" b="1" dirty="0">
                <a:solidFill>
                  <a:srgbClr val="C00000"/>
                </a:solidFill>
                <a:ea typeface="Adobe Fan Heiti Std B" pitchFamily="34" charset="-128"/>
              </a:rPr>
              <a:t>Show How you Save Taxpayers Money</a:t>
            </a:r>
          </a:p>
        </p:txBody>
      </p:sp>
      <p:pic>
        <p:nvPicPr>
          <p:cNvPr id="5" name="Content Placeholder 4">
            <a:extLst>
              <a:ext uri="{FF2B5EF4-FFF2-40B4-BE49-F238E27FC236}">
                <a16:creationId xmlns="" xmlns:a16="http://schemas.microsoft.com/office/drawing/2014/main" id="{4A54A8E3-E346-4CD4-9890-709A3E0DF74C}"/>
              </a:ext>
            </a:extLst>
          </p:cNvPr>
          <p:cNvPicPr>
            <a:picLocks noGrp="1" noChangeAspect="1"/>
          </p:cNvPicPr>
          <p:nvPr>
            <p:ph idx="4294967295"/>
          </p:nvPr>
        </p:nvPicPr>
        <p:blipFill>
          <a:blip r:embed="rId3"/>
          <a:stretch>
            <a:fillRect/>
          </a:stretch>
        </p:blipFill>
        <p:spPr>
          <a:xfrm>
            <a:off x="1600200" y="1050131"/>
            <a:ext cx="5641760" cy="3310454"/>
          </a:xfrm>
          <a:prstGeom prst="rect">
            <a:avLst/>
          </a:prstGeom>
        </p:spPr>
      </p:pic>
    </p:spTree>
    <p:extLst>
      <p:ext uri="{BB962C8B-B14F-4D97-AF65-F5344CB8AC3E}">
        <p14:creationId xmlns:p14="http://schemas.microsoft.com/office/powerpoint/2010/main" val="40861459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0600" y="135731"/>
            <a:ext cx="6779172" cy="3865809"/>
          </a:xfrm>
          <a:prstGeom prst="rect">
            <a:avLst/>
          </a:prstGeom>
        </p:spPr>
      </p:pic>
    </p:spTree>
    <p:extLst>
      <p:ext uri="{BB962C8B-B14F-4D97-AF65-F5344CB8AC3E}">
        <p14:creationId xmlns:p14="http://schemas.microsoft.com/office/powerpoint/2010/main" val="23435003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 xmlns:a16="http://schemas.microsoft.com/office/drawing/2014/main" id="{B65FE07B-AB27-4550-BE55-4F58EC2CD1AF}"/>
              </a:ext>
            </a:extLst>
          </p:cNvPr>
          <p:cNvPicPr>
            <a:picLocks noChangeAspect="1"/>
          </p:cNvPicPr>
          <p:nvPr/>
        </p:nvPicPr>
        <p:blipFill rotWithShape="1">
          <a:blip r:embed="rId3"/>
          <a:srcRect l="605" r="-1" b="-1"/>
          <a:stretch/>
        </p:blipFill>
        <p:spPr>
          <a:xfrm>
            <a:off x="3494980" y="4770"/>
            <a:ext cx="5664708" cy="5143493"/>
          </a:xfrm>
          <a:prstGeom prst="rect">
            <a:avLst/>
          </a:prstGeom>
          <a:effectLst/>
        </p:spPr>
      </p:pic>
      <p:sp>
        <p:nvSpPr>
          <p:cNvPr id="2" name="Title 1"/>
          <p:cNvSpPr>
            <a:spLocks noGrp="1"/>
          </p:cNvSpPr>
          <p:nvPr>
            <p:ph type="title" idx="4294967295"/>
          </p:nvPr>
        </p:nvSpPr>
        <p:spPr>
          <a:xfrm>
            <a:off x="0" y="1023938"/>
            <a:ext cx="3024188" cy="2561035"/>
          </a:xfrm>
          <a:ln>
            <a:noFill/>
          </a:ln>
        </p:spPr>
        <p:txBody>
          <a:bodyPr>
            <a:normAutofit/>
          </a:bodyPr>
          <a:lstStyle/>
          <a:p>
            <a:pPr>
              <a:defRPr/>
            </a:pPr>
            <a:r>
              <a:rPr lang="en-US" sz="3000" b="1" dirty="0">
                <a:latin typeface="Arial" panose="020B0604020202020204" pitchFamily="34" charset="0"/>
                <a:cs typeface="Arial" panose="020B0604020202020204" pitchFamily="34" charset="0"/>
              </a:rPr>
              <a:t>Does the fire dept. provide good value for my $?</a:t>
            </a:r>
          </a:p>
        </p:txBody>
      </p:sp>
    </p:spTree>
    <p:extLst>
      <p:ext uri="{BB962C8B-B14F-4D97-AF65-F5344CB8AC3E}">
        <p14:creationId xmlns:p14="http://schemas.microsoft.com/office/powerpoint/2010/main" val="22531503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95400" y="135731"/>
            <a:ext cx="6219264" cy="1070372"/>
          </a:xfrm>
          <a:ln>
            <a:noFill/>
          </a:ln>
        </p:spPr>
        <p:txBody>
          <a:bodyPr>
            <a:normAutofit fontScale="90000"/>
          </a:bodyPr>
          <a:lstStyle/>
          <a:p>
            <a:pPr>
              <a:defRPr/>
            </a:pPr>
            <a:r>
              <a:rPr lang="en-US" sz="3600" b="1" dirty="0">
                <a:solidFill>
                  <a:srgbClr val="C00000"/>
                </a:solidFill>
              </a:rPr>
              <a:t>How Much Does LF&amp;R Cost me?</a:t>
            </a:r>
          </a:p>
        </p:txBody>
      </p:sp>
      <p:sp>
        <p:nvSpPr>
          <p:cNvPr id="56322" name="Content Placeholder 2"/>
          <p:cNvSpPr>
            <a:spLocks noGrp="1"/>
          </p:cNvSpPr>
          <p:nvPr>
            <p:ph idx="4294967295"/>
          </p:nvPr>
        </p:nvSpPr>
        <p:spPr>
          <a:xfrm>
            <a:off x="303329" y="1126331"/>
            <a:ext cx="8203406" cy="2819006"/>
          </a:xfrm>
        </p:spPr>
        <p:txBody>
          <a:bodyPr>
            <a:normAutofit/>
          </a:bodyPr>
          <a:lstStyle/>
          <a:p>
            <a:r>
              <a:rPr lang="en-US" altLang="en-US" sz="3600" dirty="0">
                <a:latin typeface="+mj-lt"/>
              </a:rPr>
              <a:t>Ambulance Service = 		$0</a:t>
            </a:r>
          </a:p>
          <a:p>
            <a:r>
              <a:rPr lang="en-US" altLang="en-US" sz="3600" dirty="0">
                <a:latin typeface="+mj-lt"/>
              </a:rPr>
              <a:t>Fire Services = 			$146 </a:t>
            </a:r>
            <a:r>
              <a:rPr lang="en-US" altLang="en-US" sz="3600" dirty="0" err="1">
                <a:latin typeface="+mj-lt"/>
              </a:rPr>
              <a:t>yr</a:t>
            </a:r>
            <a:r>
              <a:rPr lang="en-US" altLang="en-US" sz="3600" dirty="0">
                <a:latin typeface="+mj-lt"/>
              </a:rPr>
              <a:t>/pp</a:t>
            </a:r>
          </a:p>
          <a:p>
            <a:r>
              <a:rPr lang="en-US" altLang="en-US" sz="3600" dirty="0">
                <a:latin typeface="+mj-lt"/>
              </a:rPr>
              <a:t>Regional Average = 		$216 </a:t>
            </a:r>
            <a:r>
              <a:rPr lang="en-US" altLang="en-US" sz="3600" dirty="0" err="1">
                <a:latin typeface="+mj-lt"/>
              </a:rPr>
              <a:t>yr</a:t>
            </a:r>
            <a:r>
              <a:rPr lang="en-US" altLang="en-US" sz="3600" dirty="0">
                <a:latin typeface="+mj-lt"/>
              </a:rPr>
              <a:t>/pp</a:t>
            </a:r>
          </a:p>
          <a:p>
            <a:r>
              <a:rPr lang="en-US" altLang="en-US" sz="3600" dirty="0">
                <a:latin typeface="+mj-lt"/>
              </a:rPr>
              <a:t>National Average = 		$140 </a:t>
            </a:r>
            <a:r>
              <a:rPr lang="en-US" altLang="en-US" sz="3600" dirty="0" err="1">
                <a:latin typeface="+mj-lt"/>
              </a:rPr>
              <a:t>yr</a:t>
            </a:r>
            <a:r>
              <a:rPr lang="en-US" altLang="en-US" sz="3600" dirty="0">
                <a:latin typeface="+mj-lt"/>
              </a:rPr>
              <a:t>/pp</a:t>
            </a:r>
            <a:endParaRPr lang="en-US" altLang="en-US" sz="3300" dirty="0">
              <a:latin typeface="+mj-lt"/>
            </a:endParaRPr>
          </a:p>
        </p:txBody>
      </p:sp>
    </p:spTree>
    <p:extLst>
      <p:ext uri="{BB962C8B-B14F-4D97-AF65-F5344CB8AC3E}">
        <p14:creationId xmlns:p14="http://schemas.microsoft.com/office/powerpoint/2010/main" val="19681356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66800" y="211931"/>
            <a:ext cx="6818906" cy="3835635"/>
          </a:xfrm>
          <a:prstGeom prst="rect">
            <a:avLst/>
          </a:prstGeom>
        </p:spPr>
      </p:pic>
    </p:spTree>
    <p:extLst>
      <p:ext uri="{BB962C8B-B14F-4D97-AF65-F5344CB8AC3E}">
        <p14:creationId xmlns:p14="http://schemas.microsoft.com/office/powerpoint/2010/main" val="86930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51865" y="592931"/>
            <a:ext cx="8801100" cy="3418284"/>
          </a:xfrm>
        </p:spPr>
        <p:txBody>
          <a:bodyPr>
            <a:normAutofit fontScale="92500" lnSpcReduction="10000"/>
          </a:bodyPr>
          <a:lstStyle/>
          <a:p>
            <a:r>
              <a:rPr lang="en-US" sz="3000" dirty="0">
                <a:latin typeface="+mj-lt"/>
              </a:rPr>
              <a:t>95 Cities Participate (2,100 measurements)</a:t>
            </a:r>
          </a:p>
          <a:p>
            <a:r>
              <a:rPr lang="en-US" sz="3000" dirty="0">
                <a:latin typeface="+mj-lt"/>
              </a:rPr>
              <a:t>16 Cities report on Fire/EMS related measurements (1,300)</a:t>
            </a:r>
          </a:p>
          <a:p>
            <a:r>
              <a:rPr lang="en-US" sz="3000" dirty="0">
                <a:latin typeface="+mj-lt"/>
              </a:rPr>
              <a:t>7 agencies include an </a:t>
            </a:r>
            <a:r>
              <a:rPr lang="en-US" sz="3000" u="sng" dirty="0">
                <a:latin typeface="+mj-lt"/>
              </a:rPr>
              <a:t>outcome</a:t>
            </a:r>
            <a:r>
              <a:rPr lang="en-US" sz="3000" dirty="0">
                <a:latin typeface="+mj-lt"/>
              </a:rPr>
              <a:t> measurement (12)</a:t>
            </a:r>
          </a:p>
          <a:p>
            <a:pPr lvl="1"/>
            <a:r>
              <a:rPr lang="en-US" sz="3000" dirty="0">
                <a:latin typeface="+mj-lt"/>
              </a:rPr>
              <a:t>Civilian fire deaths/injuries</a:t>
            </a:r>
          </a:p>
          <a:p>
            <a:pPr lvl="1"/>
            <a:r>
              <a:rPr lang="en-US" sz="3000" dirty="0">
                <a:latin typeface="+mj-lt"/>
              </a:rPr>
              <a:t>Firefighter injuries</a:t>
            </a:r>
          </a:p>
          <a:p>
            <a:pPr lvl="1"/>
            <a:r>
              <a:rPr lang="en-US" sz="3000" dirty="0">
                <a:latin typeface="+mj-lt"/>
              </a:rPr>
              <a:t>Cardiac Survival %</a:t>
            </a:r>
          </a:p>
          <a:p>
            <a:pPr lvl="1"/>
            <a:endParaRPr lang="en-US" dirty="0"/>
          </a:p>
          <a:p>
            <a:endParaRPr lang="en-US" dirty="0"/>
          </a:p>
        </p:txBody>
      </p:sp>
    </p:spTree>
    <p:extLst>
      <p:ext uri="{BB962C8B-B14F-4D97-AF65-F5344CB8AC3E}">
        <p14:creationId xmlns:p14="http://schemas.microsoft.com/office/powerpoint/2010/main" val="39186728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602A44-AF47-4C22-9738-E52354AB1647}"/>
              </a:ext>
            </a:extLst>
          </p:cNvPr>
          <p:cNvSpPr>
            <a:spLocks noGrp="1"/>
          </p:cNvSpPr>
          <p:nvPr>
            <p:ph type="title" idx="4294967295"/>
          </p:nvPr>
        </p:nvSpPr>
        <p:spPr>
          <a:xfrm>
            <a:off x="407660" y="312190"/>
            <a:ext cx="7782646" cy="869156"/>
          </a:xfrm>
          <a:ln>
            <a:noFill/>
          </a:ln>
        </p:spPr>
        <p:txBody>
          <a:bodyPr>
            <a:noAutofit/>
          </a:bodyPr>
          <a:lstStyle/>
          <a:p>
            <a:r>
              <a:rPr lang="en-US" sz="4050" b="1" dirty="0">
                <a:solidFill>
                  <a:srgbClr val="C00000"/>
                </a:solidFill>
              </a:rPr>
              <a:t>All of this gets us to an Outcome:</a:t>
            </a:r>
          </a:p>
        </p:txBody>
      </p:sp>
      <p:sp>
        <p:nvSpPr>
          <p:cNvPr id="3" name="Content Placeholder 2">
            <a:extLst>
              <a:ext uri="{FF2B5EF4-FFF2-40B4-BE49-F238E27FC236}">
                <a16:creationId xmlns="" xmlns:a16="http://schemas.microsoft.com/office/drawing/2014/main" id="{5F8FDDFC-47A7-45E4-B17E-8A0D67834570}"/>
              </a:ext>
            </a:extLst>
          </p:cNvPr>
          <p:cNvSpPr>
            <a:spLocks noGrp="1"/>
          </p:cNvSpPr>
          <p:nvPr>
            <p:ph idx="4294967295"/>
          </p:nvPr>
        </p:nvSpPr>
        <p:spPr>
          <a:xfrm>
            <a:off x="228600" y="1354931"/>
            <a:ext cx="8822531" cy="2924806"/>
          </a:xfrm>
        </p:spPr>
        <p:txBody>
          <a:bodyPr>
            <a:noAutofit/>
          </a:bodyPr>
          <a:lstStyle/>
          <a:p>
            <a:r>
              <a:rPr lang="en-US" sz="2625" dirty="0"/>
              <a:t>Maintain a Cost Per Capita equal to or less than the regional comparative average </a:t>
            </a:r>
          </a:p>
          <a:p>
            <a:endParaRPr lang="en-US" sz="2625" dirty="0">
              <a:solidFill>
                <a:srgbClr val="FF0000"/>
              </a:solidFill>
              <a:latin typeface="+mj-lt"/>
            </a:endParaRPr>
          </a:p>
        </p:txBody>
      </p:sp>
      <p:sp>
        <p:nvSpPr>
          <p:cNvPr id="4" name="Rectangle 3">
            <a:extLst>
              <a:ext uri="{FF2B5EF4-FFF2-40B4-BE49-F238E27FC236}">
                <a16:creationId xmlns="" xmlns:a16="http://schemas.microsoft.com/office/drawing/2014/main" id="{5389260D-B7E0-F94C-8BC0-4532294803A2}"/>
              </a:ext>
            </a:extLst>
          </p:cNvPr>
          <p:cNvSpPr/>
          <p:nvPr/>
        </p:nvSpPr>
        <p:spPr>
          <a:xfrm>
            <a:off x="136432" y="143201"/>
            <a:ext cx="271228" cy="300082"/>
          </a:xfrm>
          <a:prstGeom prst="rect">
            <a:avLst/>
          </a:prstGeom>
        </p:spPr>
        <p:txBody>
          <a:bodyPr wrap="none">
            <a:spAutoFit/>
          </a:bodyPr>
          <a:lstStyle/>
          <a:p>
            <a:r>
              <a:rPr lang="en-US" sz="1350" dirty="0">
                <a:solidFill>
                  <a:schemeClr val="bg1"/>
                </a:solidFill>
                <a:ea typeface="Helvetica Neue Light" charset="0"/>
                <a:cs typeface="Helvetica Neue Light" charset="0"/>
              </a:rPr>
              <a:t>*</a:t>
            </a:r>
            <a:endParaRPr lang="en-US" sz="1350" dirty="0">
              <a:solidFill>
                <a:schemeClr val="bg1"/>
              </a:solidFill>
            </a:endParaRPr>
          </a:p>
        </p:txBody>
      </p:sp>
      <p:pic>
        <p:nvPicPr>
          <p:cNvPr id="5" name="Picture 4">
            <a:extLst>
              <a:ext uri="{FF2B5EF4-FFF2-40B4-BE49-F238E27FC236}">
                <a16:creationId xmlns="" xmlns:a16="http://schemas.microsoft.com/office/drawing/2014/main" id="{38D8F932-953E-4951-9BEF-73E9602730C2}"/>
              </a:ext>
            </a:extLst>
          </p:cNvPr>
          <p:cNvPicPr>
            <a:picLocks noChangeAspect="1"/>
          </p:cNvPicPr>
          <p:nvPr/>
        </p:nvPicPr>
        <p:blipFill>
          <a:blip r:embed="rId3"/>
          <a:stretch>
            <a:fillRect/>
          </a:stretch>
        </p:blipFill>
        <p:spPr>
          <a:xfrm>
            <a:off x="199433" y="2574131"/>
            <a:ext cx="8337107" cy="818674"/>
          </a:xfrm>
          <a:prstGeom prst="rect">
            <a:avLst/>
          </a:prstGeom>
        </p:spPr>
      </p:pic>
    </p:spTree>
    <p:extLst>
      <p:ext uri="{BB962C8B-B14F-4D97-AF65-F5344CB8AC3E}">
        <p14:creationId xmlns:p14="http://schemas.microsoft.com/office/powerpoint/2010/main" val="25754234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B3C065E-380D-4DE2-9A0E-585C92CA1C10}"/>
              </a:ext>
            </a:extLst>
          </p:cNvPr>
          <p:cNvSpPr>
            <a:spLocks noGrp="1"/>
          </p:cNvSpPr>
          <p:nvPr>
            <p:ph type="title" idx="4294967295"/>
          </p:nvPr>
        </p:nvSpPr>
        <p:spPr>
          <a:xfrm>
            <a:off x="457200" y="364331"/>
            <a:ext cx="7839635" cy="1034654"/>
          </a:xfrm>
          <a:ln>
            <a:noFill/>
          </a:ln>
        </p:spPr>
        <p:txBody>
          <a:bodyPr>
            <a:normAutofit fontScale="90000"/>
          </a:bodyPr>
          <a:lstStyle/>
          <a:p>
            <a:pPr algn="ctr"/>
            <a:r>
              <a:rPr lang="en-US" sz="3600" b="1" dirty="0">
                <a:solidFill>
                  <a:srgbClr val="C00000"/>
                </a:solidFill>
              </a:rPr>
              <a:t>Does your agency provide good value for the taxpayer’s money?</a:t>
            </a:r>
          </a:p>
        </p:txBody>
      </p:sp>
      <p:pic>
        <p:nvPicPr>
          <p:cNvPr id="4" name="Picture 3">
            <a:extLst>
              <a:ext uri="{FF2B5EF4-FFF2-40B4-BE49-F238E27FC236}">
                <a16:creationId xmlns="" xmlns:a16="http://schemas.microsoft.com/office/drawing/2014/main" id="{204B0C16-C604-494E-9405-1CF8DAE85230}"/>
              </a:ext>
            </a:extLst>
          </p:cNvPr>
          <p:cNvPicPr>
            <a:picLocks noChangeAspect="1"/>
          </p:cNvPicPr>
          <p:nvPr/>
        </p:nvPicPr>
        <p:blipFill>
          <a:blip r:embed="rId3"/>
          <a:stretch>
            <a:fillRect/>
          </a:stretch>
        </p:blipFill>
        <p:spPr>
          <a:xfrm>
            <a:off x="17929" y="1888331"/>
            <a:ext cx="8807794" cy="1199569"/>
          </a:xfrm>
          <a:prstGeom prst="rect">
            <a:avLst/>
          </a:prstGeom>
        </p:spPr>
      </p:pic>
      <p:sp>
        <p:nvSpPr>
          <p:cNvPr id="5" name="Rectangle 4">
            <a:extLst>
              <a:ext uri="{FF2B5EF4-FFF2-40B4-BE49-F238E27FC236}">
                <a16:creationId xmlns="" xmlns:a16="http://schemas.microsoft.com/office/drawing/2014/main" id="{9DD6B91F-45B0-CB43-8AB8-7C7BEE69E475}"/>
              </a:ext>
            </a:extLst>
          </p:cNvPr>
          <p:cNvSpPr/>
          <p:nvPr/>
        </p:nvSpPr>
        <p:spPr>
          <a:xfrm>
            <a:off x="136432" y="143201"/>
            <a:ext cx="271228" cy="300082"/>
          </a:xfrm>
          <a:prstGeom prst="rect">
            <a:avLst/>
          </a:prstGeom>
        </p:spPr>
        <p:txBody>
          <a:bodyPr wrap="none">
            <a:spAutoFit/>
          </a:bodyPr>
          <a:lstStyle/>
          <a:p>
            <a:r>
              <a:rPr lang="en-US" sz="1350" dirty="0">
                <a:ea typeface="Helvetica Neue Light" charset="0"/>
                <a:cs typeface="Helvetica Neue Light" charset="0"/>
              </a:rPr>
              <a:t>*</a:t>
            </a:r>
            <a:endParaRPr lang="en-US" sz="1350" dirty="0"/>
          </a:p>
        </p:txBody>
      </p:sp>
    </p:spTree>
    <p:extLst>
      <p:ext uri="{BB962C8B-B14F-4D97-AF65-F5344CB8AC3E}">
        <p14:creationId xmlns:p14="http://schemas.microsoft.com/office/powerpoint/2010/main" val="22447070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9D66C3-B32A-4C1D-BEE5-1F7BD56BBBAC}"/>
              </a:ext>
            </a:extLst>
          </p:cNvPr>
          <p:cNvSpPr>
            <a:spLocks noGrp="1"/>
          </p:cNvSpPr>
          <p:nvPr>
            <p:ph type="title" idx="4294967295"/>
          </p:nvPr>
        </p:nvSpPr>
        <p:spPr>
          <a:xfrm>
            <a:off x="1674160" y="169114"/>
            <a:ext cx="6239435" cy="1070372"/>
          </a:xfrm>
          <a:ln>
            <a:noFill/>
          </a:ln>
        </p:spPr>
        <p:txBody>
          <a:bodyPr>
            <a:normAutofit fontScale="90000"/>
          </a:bodyPr>
          <a:lstStyle/>
          <a:p>
            <a:r>
              <a:rPr lang="en-US" sz="3600" b="1" dirty="0">
                <a:solidFill>
                  <a:srgbClr val="C00000"/>
                </a:solidFill>
              </a:rPr>
              <a:t>Where is your Wasted $$ Going?</a:t>
            </a:r>
          </a:p>
        </p:txBody>
      </p:sp>
      <p:sp>
        <p:nvSpPr>
          <p:cNvPr id="3" name="Content Placeholder 2">
            <a:extLst>
              <a:ext uri="{FF2B5EF4-FFF2-40B4-BE49-F238E27FC236}">
                <a16:creationId xmlns="" xmlns:a16="http://schemas.microsoft.com/office/drawing/2014/main" id="{B9925DB9-370A-471C-942F-E8B5B35D2B8B}"/>
              </a:ext>
            </a:extLst>
          </p:cNvPr>
          <p:cNvSpPr>
            <a:spLocks noGrp="1"/>
          </p:cNvSpPr>
          <p:nvPr>
            <p:ph idx="4294967295"/>
          </p:nvPr>
        </p:nvSpPr>
        <p:spPr>
          <a:xfrm>
            <a:off x="609600" y="1202531"/>
            <a:ext cx="8317706" cy="3263504"/>
          </a:xfrm>
        </p:spPr>
        <p:txBody>
          <a:bodyPr>
            <a:normAutofit lnSpcReduction="10000"/>
          </a:bodyPr>
          <a:lstStyle/>
          <a:p>
            <a:r>
              <a:rPr lang="en-US" sz="3000" dirty="0">
                <a:latin typeface="+mj-lt"/>
              </a:rPr>
              <a:t>Injury/sick leave - backfill</a:t>
            </a:r>
          </a:p>
          <a:p>
            <a:r>
              <a:rPr lang="en-US" sz="3000" dirty="0">
                <a:latin typeface="+mj-lt"/>
              </a:rPr>
              <a:t>Injury treatment</a:t>
            </a:r>
          </a:p>
          <a:p>
            <a:r>
              <a:rPr lang="en-US" sz="3000" dirty="0">
                <a:latin typeface="+mj-lt"/>
              </a:rPr>
              <a:t>Worker’s compensation annual expense</a:t>
            </a:r>
          </a:p>
          <a:p>
            <a:r>
              <a:rPr lang="en-US" sz="3000" dirty="0">
                <a:latin typeface="+mj-lt"/>
              </a:rPr>
              <a:t>Lawsuits</a:t>
            </a:r>
          </a:p>
          <a:p>
            <a:r>
              <a:rPr lang="en-US" sz="3000" dirty="0">
                <a:latin typeface="+mj-lt"/>
              </a:rPr>
              <a:t>Disciplinary processes</a:t>
            </a:r>
          </a:p>
          <a:p>
            <a:pPr marL="0" indent="0">
              <a:buNone/>
            </a:pPr>
            <a:r>
              <a:rPr lang="en-US" sz="3000" dirty="0">
                <a:latin typeface="+mj-lt"/>
              </a:rPr>
              <a:t>                                                   </a:t>
            </a:r>
            <a:r>
              <a:rPr lang="en-US" sz="3000" b="1" dirty="0">
                <a:latin typeface="+mj-lt"/>
              </a:rPr>
              <a:t>MORALE = MONEY</a:t>
            </a:r>
            <a:endParaRPr lang="en-US" sz="2201" b="1" dirty="0">
              <a:latin typeface="+mj-lt"/>
            </a:endParaRPr>
          </a:p>
          <a:p>
            <a:endParaRPr lang="en-US" dirty="0"/>
          </a:p>
        </p:txBody>
      </p:sp>
      <p:sp>
        <p:nvSpPr>
          <p:cNvPr id="4" name="Rectangle 3">
            <a:extLst>
              <a:ext uri="{FF2B5EF4-FFF2-40B4-BE49-F238E27FC236}">
                <a16:creationId xmlns="" xmlns:a16="http://schemas.microsoft.com/office/drawing/2014/main" id="{FAE22E53-6E75-E34B-81A3-EF8A21874D19}"/>
              </a:ext>
            </a:extLst>
          </p:cNvPr>
          <p:cNvSpPr/>
          <p:nvPr/>
        </p:nvSpPr>
        <p:spPr>
          <a:xfrm>
            <a:off x="136432" y="143201"/>
            <a:ext cx="271228" cy="300082"/>
          </a:xfrm>
          <a:prstGeom prst="rect">
            <a:avLst/>
          </a:prstGeom>
        </p:spPr>
        <p:txBody>
          <a:bodyPr wrap="none">
            <a:spAutoFit/>
          </a:bodyPr>
          <a:lstStyle/>
          <a:p>
            <a:r>
              <a:rPr lang="en-US" sz="1350" dirty="0">
                <a:solidFill>
                  <a:schemeClr val="bg1"/>
                </a:solidFill>
                <a:ea typeface="Helvetica Neue Light" charset="0"/>
                <a:cs typeface="Helvetica Neue Light" charset="0"/>
              </a:rPr>
              <a:t>*</a:t>
            </a:r>
            <a:endParaRPr lang="en-US" sz="1350" dirty="0">
              <a:solidFill>
                <a:schemeClr val="bg1"/>
              </a:solidFill>
            </a:endParaRPr>
          </a:p>
        </p:txBody>
      </p:sp>
    </p:spTree>
    <p:extLst>
      <p:ext uri="{BB962C8B-B14F-4D97-AF65-F5344CB8AC3E}">
        <p14:creationId xmlns:p14="http://schemas.microsoft.com/office/powerpoint/2010/main" val="22034224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71600" y="59531"/>
            <a:ext cx="6192371" cy="1091804"/>
          </a:xfrm>
          <a:ln>
            <a:noFill/>
          </a:ln>
        </p:spPr>
        <p:txBody>
          <a:bodyPr>
            <a:normAutofit fontScale="90000"/>
          </a:bodyPr>
          <a:lstStyle/>
          <a:p>
            <a:r>
              <a:rPr lang="en-US" sz="3600" b="1" dirty="0">
                <a:solidFill>
                  <a:srgbClr val="C00000"/>
                </a:solidFill>
              </a:rPr>
              <a:t>Where is your Wasted $$ Going?</a:t>
            </a:r>
            <a:endParaRPr lang="en-US" sz="3600" b="1" dirty="0">
              <a:solidFill>
                <a:srgbClr val="C00000"/>
              </a:solidFill>
              <a:latin typeface="Adobe Fan Heiti Std B" pitchFamily="34" charset="-128"/>
              <a:ea typeface="Adobe Fan Heiti Std B" pitchFamily="34" charset="-128"/>
            </a:endParaRPr>
          </a:p>
        </p:txBody>
      </p:sp>
      <p:sp>
        <p:nvSpPr>
          <p:cNvPr id="4" name="Rectangle 3">
            <a:extLst>
              <a:ext uri="{FF2B5EF4-FFF2-40B4-BE49-F238E27FC236}">
                <a16:creationId xmlns="" xmlns:a16="http://schemas.microsoft.com/office/drawing/2014/main" id="{E2BDCC74-C076-AB46-A51D-E574369B9AFE}"/>
              </a:ext>
            </a:extLst>
          </p:cNvPr>
          <p:cNvSpPr/>
          <p:nvPr/>
        </p:nvSpPr>
        <p:spPr>
          <a:xfrm>
            <a:off x="136432" y="143201"/>
            <a:ext cx="271228" cy="300082"/>
          </a:xfrm>
          <a:prstGeom prst="rect">
            <a:avLst/>
          </a:prstGeom>
        </p:spPr>
        <p:txBody>
          <a:bodyPr wrap="none">
            <a:spAutoFit/>
          </a:bodyPr>
          <a:lstStyle/>
          <a:p>
            <a:r>
              <a:rPr lang="en-US" sz="1350" dirty="0">
                <a:solidFill>
                  <a:schemeClr val="bg1"/>
                </a:solidFill>
                <a:ea typeface="Helvetica Neue Light" charset="0"/>
                <a:cs typeface="Helvetica Neue Light" charset="0"/>
              </a:rPr>
              <a:t>*</a:t>
            </a:r>
            <a:endParaRPr lang="en-US" sz="1350" dirty="0">
              <a:solidFill>
                <a:schemeClr val="bg1"/>
              </a:solidFill>
            </a:endParaRPr>
          </a:p>
        </p:txBody>
      </p:sp>
      <p:sp>
        <p:nvSpPr>
          <p:cNvPr id="5" name="TextBox 4"/>
          <p:cNvSpPr txBox="1"/>
          <p:nvPr/>
        </p:nvSpPr>
        <p:spPr>
          <a:xfrm>
            <a:off x="617262" y="3793331"/>
            <a:ext cx="7810130" cy="369332"/>
          </a:xfrm>
          <a:prstGeom prst="rect">
            <a:avLst/>
          </a:prstGeom>
          <a:noFill/>
        </p:spPr>
        <p:txBody>
          <a:bodyPr wrap="square" rtlCol="0">
            <a:spAutoFit/>
          </a:bodyPr>
          <a:lstStyle/>
          <a:p>
            <a:r>
              <a:rPr lang="en-US" dirty="0"/>
              <a:t>*Could be 20% of total personnel and 3% of your annual personnel cost</a:t>
            </a:r>
          </a:p>
        </p:txBody>
      </p:sp>
      <p:pic>
        <p:nvPicPr>
          <p:cNvPr id="6" name="Picture 5">
            <a:extLst>
              <a:ext uri="{FF2B5EF4-FFF2-40B4-BE49-F238E27FC236}">
                <a16:creationId xmlns="" xmlns:a16="http://schemas.microsoft.com/office/drawing/2014/main" id="{0A09BDDC-E1CE-4E43-A49B-F82029ACCB62}"/>
              </a:ext>
            </a:extLst>
          </p:cNvPr>
          <p:cNvPicPr>
            <a:picLocks noChangeAspect="1"/>
          </p:cNvPicPr>
          <p:nvPr/>
        </p:nvPicPr>
        <p:blipFill>
          <a:blip r:embed="rId3"/>
          <a:stretch>
            <a:fillRect/>
          </a:stretch>
        </p:blipFill>
        <p:spPr>
          <a:xfrm>
            <a:off x="134043" y="1341705"/>
            <a:ext cx="8776569" cy="897904"/>
          </a:xfrm>
          <a:prstGeom prst="rect">
            <a:avLst/>
          </a:prstGeom>
        </p:spPr>
      </p:pic>
      <p:pic>
        <p:nvPicPr>
          <p:cNvPr id="7" name="Picture 6">
            <a:extLst>
              <a:ext uri="{FF2B5EF4-FFF2-40B4-BE49-F238E27FC236}">
                <a16:creationId xmlns="" xmlns:a16="http://schemas.microsoft.com/office/drawing/2014/main" id="{246A498D-8147-4D0B-BA88-FF632FBEC2E2}"/>
              </a:ext>
            </a:extLst>
          </p:cNvPr>
          <p:cNvPicPr>
            <a:picLocks noChangeAspect="1"/>
          </p:cNvPicPr>
          <p:nvPr/>
        </p:nvPicPr>
        <p:blipFill>
          <a:blip r:embed="rId4"/>
          <a:stretch>
            <a:fillRect/>
          </a:stretch>
        </p:blipFill>
        <p:spPr>
          <a:xfrm>
            <a:off x="196965" y="2429979"/>
            <a:ext cx="8650727" cy="920660"/>
          </a:xfrm>
          <a:prstGeom prst="rect">
            <a:avLst/>
          </a:prstGeom>
        </p:spPr>
      </p:pic>
    </p:spTree>
    <p:extLst>
      <p:ext uri="{BB962C8B-B14F-4D97-AF65-F5344CB8AC3E}">
        <p14:creationId xmlns:p14="http://schemas.microsoft.com/office/powerpoint/2010/main" val="7739309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B78E30A-56D1-4A88-914A-ABB144ECA91A}"/>
              </a:ext>
            </a:extLst>
          </p:cNvPr>
          <p:cNvSpPr>
            <a:spLocks noGrp="1"/>
          </p:cNvSpPr>
          <p:nvPr>
            <p:ph type="title" idx="4294967295"/>
          </p:nvPr>
        </p:nvSpPr>
        <p:spPr>
          <a:xfrm>
            <a:off x="2590800" y="59531"/>
            <a:ext cx="3435723" cy="994172"/>
          </a:xfrm>
          <a:ln>
            <a:noFill/>
          </a:ln>
        </p:spPr>
        <p:txBody>
          <a:bodyPr>
            <a:normAutofit/>
          </a:bodyPr>
          <a:lstStyle/>
          <a:p>
            <a:r>
              <a:rPr lang="en-US" sz="4050" b="1" dirty="0">
                <a:solidFill>
                  <a:srgbClr val="C00000"/>
                </a:solidFill>
              </a:rPr>
              <a:t>EMS Outcomes</a:t>
            </a:r>
          </a:p>
        </p:txBody>
      </p:sp>
      <p:sp>
        <p:nvSpPr>
          <p:cNvPr id="3" name="Content Placeholder 2">
            <a:extLst>
              <a:ext uri="{FF2B5EF4-FFF2-40B4-BE49-F238E27FC236}">
                <a16:creationId xmlns="" xmlns:a16="http://schemas.microsoft.com/office/drawing/2014/main" id="{F4CCE58B-1461-4B1D-B67A-1556952A3EEE}"/>
              </a:ext>
            </a:extLst>
          </p:cNvPr>
          <p:cNvSpPr>
            <a:spLocks noGrp="1"/>
          </p:cNvSpPr>
          <p:nvPr>
            <p:ph idx="4294967295"/>
          </p:nvPr>
        </p:nvSpPr>
        <p:spPr>
          <a:xfrm>
            <a:off x="228600" y="1202531"/>
            <a:ext cx="8786813" cy="2082556"/>
          </a:xfrm>
        </p:spPr>
        <p:txBody>
          <a:bodyPr>
            <a:normAutofit lnSpcReduction="10000"/>
          </a:bodyPr>
          <a:lstStyle/>
          <a:p>
            <a:r>
              <a:rPr lang="en-US" sz="2625" dirty="0">
                <a:latin typeface="Calibri Light" panose="020F0302020204030204" pitchFamily="34" charset="0"/>
              </a:rPr>
              <a:t>Maintain cardiac survival rate equal to or above national average</a:t>
            </a:r>
          </a:p>
          <a:p>
            <a:r>
              <a:rPr lang="en-US" sz="2625" dirty="0">
                <a:latin typeface="+mj-lt"/>
              </a:rPr>
              <a:t>Rescue victims of entrapment within 10 minutes of notification, 90% of the time</a:t>
            </a:r>
          </a:p>
          <a:p>
            <a:r>
              <a:rPr lang="en-US" sz="2625" dirty="0">
                <a:latin typeface="+mj-lt"/>
              </a:rPr>
              <a:t>ALS transport on scene within 8 minutes, 90% of the time</a:t>
            </a:r>
          </a:p>
          <a:p>
            <a:endParaRPr lang="en-US" dirty="0"/>
          </a:p>
          <a:p>
            <a:endParaRPr lang="en-US" dirty="0"/>
          </a:p>
        </p:txBody>
      </p:sp>
    </p:spTree>
    <p:extLst>
      <p:ext uri="{BB962C8B-B14F-4D97-AF65-F5344CB8AC3E}">
        <p14:creationId xmlns:p14="http://schemas.microsoft.com/office/powerpoint/2010/main" val="13422724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B78E30A-56D1-4A88-914A-ABB144ECA91A}"/>
              </a:ext>
            </a:extLst>
          </p:cNvPr>
          <p:cNvSpPr>
            <a:spLocks noGrp="1"/>
          </p:cNvSpPr>
          <p:nvPr>
            <p:ph type="title" idx="4294967295"/>
          </p:nvPr>
        </p:nvSpPr>
        <p:spPr>
          <a:xfrm>
            <a:off x="990600" y="59531"/>
            <a:ext cx="6629400" cy="994172"/>
          </a:xfrm>
          <a:ln>
            <a:noFill/>
          </a:ln>
        </p:spPr>
        <p:txBody>
          <a:bodyPr>
            <a:normAutofit fontScale="90000"/>
          </a:bodyPr>
          <a:lstStyle/>
          <a:p>
            <a:r>
              <a:rPr lang="en-US" sz="4050" b="1" dirty="0" smtClean="0">
                <a:solidFill>
                  <a:srgbClr val="C00000"/>
                </a:solidFill>
              </a:rPr>
              <a:t>How You Present Outcomes and Data Matters</a:t>
            </a:r>
            <a:endParaRPr lang="en-US" sz="4050" b="1" dirty="0">
              <a:solidFill>
                <a:srgbClr val="C00000"/>
              </a:solidFill>
            </a:endParaRPr>
          </a:p>
        </p:txBody>
      </p:sp>
      <p:sp>
        <p:nvSpPr>
          <p:cNvPr id="3" name="Content Placeholder 2">
            <a:extLst>
              <a:ext uri="{FF2B5EF4-FFF2-40B4-BE49-F238E27FC236}">
                <a16:creationId xmlns="" xmlns:a16="http://schemas.microsoft.com/office/drawing/2014/main" id="{F4CCE58B-1461-4B1D-B67A-1556952A3EEE}"/>
              </a:ext>
            </a:extLst>
          </p:cNvPr>
          <p:cNvSpPr>
            <a:spLocks noGrp="1"/>
          </p:cNvSpPr>
          <p:nvPr>
            <p:ph idx="4294967295"/>
          </p:nvPr>
        </p:nvSpPr>
        <p:spPr>
          <a:xfrm>
            <a:off x="228600" y="1202531"/>
            <a:ext cx="8786813" cy="2819400"/>
          </a:xfrm>
        </p:spPr>
        <p:txBody>
          <a:bodyPr>
            <a:normAutofit/>
          </a:bodyPr>
          <a:lstStyle/>
          <a:p>
            <a:r>
              <a:rPr lang="en-US" sz="2625" dirty="0" smtClean="0">
                <a:latin typeface="+mj-lt"/>
              </a:rPr>
              <a:t>Remember, only a very small percentage will go past the first couple of pages.</a:t>
            </a:r>
          </a:p>
          <a:p>
            <a:r>
              <a:rPr lang="en-US" sz="2625" dirty="0" smtClean="0">
                <a:latin typeface="+mj-lt"/>
              </a:rPr>
              <a:t>Did you engage the reader to get your highlights early?</a:t>
            </a:r>
            <a:endParaRPr lang="en-US" sz="2625" dirty="0">
              <a:latin typeface="+mj-lt"/>
            </a:endParaRPr>
          </a:p>
          <a:p>
            <a:r>
              <a:rPr lang="en-US" sz="2625" dirty="0" smtClean="0">
                <a:latin typeface="+mj-lt"/>
              </a:rPr>
              <a:t>Does it tell a story easily?</a:t>
            </a:r>
          </a:p>
          <a:p>
            <a:r>
              <a:rPr lang="en-US" sz="2625" dirty="0" smtClean="0">
                <a:latin typeface="+mj-lt"/>
              </a:rPr>
              <a:t>Is the data you are showing relevant?</a:t>
            </a:r>
          </a:p>
          <a:p>
            <a:r>
              <a:rPr lang="en-US" sz="2625" dirty="0" smtClean="0">
                <a:latin typeface="+mj-lt"/>
              </a:rPr>
              <a:t>Is it easy to understand?</a:t>
            </a:r>
            <a:endParaRPr lang="en-US" sz="2625" dirty="0">
              <a:latin typeface="+mj-lt"/>
            </a:endParaRPr>
          </a:p>
          <a:p>
            <a:endParaRPr lang="en-US" dirty="0"/>
          </a:p>
          <a:p>
            <a:endParaRPr lang="en-US" dirty="0"/>
          </a:p>
        </p:txBody>
      </p:sp>
    </p:spTree>
    <p:extLst>
      <p:ext uri="{BB962C8B-B14F-4D97-AF65-F5344CB8AC3E}">
        <p14:creationId xmlns:p14="http://schemas.microsoft.com/office/powerpoint/2010/main" val="8446100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188037" y="2413072"/>
            <a:ext cx="184731" cy="300082"/>
          </a:xfrm>
          <a:prstGeom prst="rect">
            <a:avLst/>
          </a:prstGeom>
          <a:noFill/>
        </p:spPr>
        <p:txBody>
          <a:bodyPr wrap="none" rtlCol="0">
            <a:spAutoFit/>
          </a:bodyPr>
          <a:lstStyle/>
          <a:p>
            <a:endParaRPr lang="en-US" sz="1350" dirty="0"/>
          </a:p>
        </p:txBody>
      </p:sp>
      <p:pic>
        <p:nvPicPr>
          <p:cNvPr id="3" name="Picture 2" descr="A screenshot of a cell phone&#10;&#10;Description generated with very high confidence">
            <a:extLst>
              <a:ext uri="{FF2B5EF4-FFF2-40B4-BE49-F238E27FC236}">
                <a16:creationId xmlns="" xmlns:a16="http://schemas.microsoft.com/office/drawing/2014/main" id="{FC2E5656-DE0C-4F7B-8A23-81CB690D6480}"/>
              </a:ext>
            </a:extLst>
          </p:cNvPr>
          <p:cNvPicPr>
            <a:picLocks noChangeAspect="1"/>
          </p:cNvPicPr>
          <p:nvPr/>
        </p:nvPicPr>
        <p:blipFill>
          <a:blip r:embed="rId3"/>
          <a:stretch>
            <a:fillRect/>
          </a:stretch>
        </p:blipFill>
        <p:spPr>
          <a:xfrm>
            <a:off x="1219200" y="19790"/>
            <a:ext cx="7419928" cy="4488996"/>
          </a:xfrm>
          <a:prstGeom prst="rect">
            <a:avLst/>
          </a:prstGeom>
        </p:spPr>
      </p:pic>
    </p:spTree>
    <p:extLst>
      <p:ext uri="{BB962C8B-B14F-4D97-AF65-F5344CB8AC3E}">
        <p14:creationId xmlns:p14="http://schemas.microsoft.com/office/powerpoint/2010/main" val="12075235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own Arrow 7">
            <a:extLst>
              <a:ext uri="{FF2B5EF4-FFF2-40B4-BE49-F238E27FC236}">
                <a16:creationId xmlns="" xmlns:a16="http://schemas.microsoft.com/office/drawing/2014/main" id="{D4771268-CB57-404A-9271-370EB28F609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a:off x="600075" y="1120889"/>
            <a:ext cx="2500312"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itle 1"/>
          <p:cNvSpPr txBox="1">
            <a:spLocks/>
          </p:cNvSpPr>
          <p:nvPr/>
        </p:nvSpPr>
        <p:spPr>
          <a:xfrm>
            <a:off x="771525" y="1477831"/>
            <a:ext cx="2096366" cy="2033709"/>
          </a:xfrm>
          <a:prstGeom prst="ellipse">
            <a:avLst/>
          </a:prstGeom>
          <a:noFill/>
        </p:spPr>
        <p:txBody>
          <a:bodyPr vert="horz" lIns="68580" tIns="34290" rIns="68580" bIns="3429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450"/>
              </a:spcAft>
            </a:pPr>
            <a:r>
              <a:rPr lang="en-US" sz="2100" b="1" dirty="0">
                <a:solidFill>
                  <a:srgbClr val="FFFFFF"/>
                </a:solidFill>
              </a:rPr>
              <a:t>Does this make more sense to your community?</a:t>
            </a:r>
          </a:p>
        </p:txBody>
      </p:sp>
      <p:pic>
        <p:nvPicPr>
          <p:cNvPr id="3" name="Picture 2">
            <a:extLst>
              <a:ext uri="{FF2B5EF4-FFF2-40B4-BE49-F238E27FC236}">
                <a16:creationId xmlns="" xmlns:a16="http://schemas.microsoft.com/office/drawing/2014/main" id="{29DA7127-ACED-4605-A82A-941A5F865554}"/>
              </a:ext>
            </a:extLst>
          </p:cNvPr>
          <p:cNvPicPr>
            <a:picLocks noChangeAspect="1"/>
          </p:cNvPicPr>
          <p:nvPr/>
        </p:nvPicPr>
        <p:blipFill>
          <a:blip r:embed="rId3"/>
          <a:stretch>
            <a:fillRect/>
          </a:stretch>
        </p:blipFill>
        <p:spPr>
          <a:xfrm>
            <a:off x="4495800" y="135731"/>
            <a:ext cx="4240157" cy="4176554"/>
          </a:xfrm>
          <a:prstGeom prst="rect">
            <a:avLst/>
          </a:prstGeom>
        </p:spPr>
      </p:pic>
    </p:spTree>
    <p:extLst>
      <p:ext uri="{BB962C8B-B14F-4D97-AF65-F5344CB8AC3E}">
        <p14:creationId xmlns:p14="http://schemas.microsoft.com/office/powerpoint/2010/main" val="42449931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F1F59AAD-898C-48FD-BEF0-3F3129A68500}"/>
              </a:ext>
            </a:extLst>
          </p:cNvPr>
          <p:cNvPicPr>
            <a:picLocks noGrp="1" noChangeAspect="1"/>
          </p:cNvPicPr>
          <p:nvPr>
            <p:ph idx="1"/>
          </p:nvPr>
        </p:nvPicPr>
        <p:blipFill>
          <a:blip r:embed="rId3"/>
          <a:stretch>
            <a:fillRect/>
          </a:stretch>
        </p:blipFill>
        <p:spPr>
          <a:xfrm>
            <a:off x="1066800" y="-92869"/>
            <a:ext cx="6934200" cy="4529535"/>
          </a:xfrm>
          <a:prstGeom prst="rect">
            <a:avLst/>
          </a:prstGeom>
        </p:spPr>
      </p:pic>
    </p:spTree>
    <p:extLst>
      <p:ext uri="{BB962C8B-B14F-4D97-AF65-F5344CB8AC3E}">
        <p14:creationId xmlns:p14="http://schemas.microsoft.com/office/powerpoint/2010/main" val="36564932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381"/>
            <a:ext cx="9144000" cy="877491"/>
          </a:xfrm>
          <a:ln>
            <a:noFill/>
          </a:ln>
        </p:spPr>
        <p:txBody>
          <a:bodyPr>
            <a:normAutofit/>
          </a:bodyPr>
          <a:lstStyle/>
          <a:p>
            <a:pPr algn="ctr"/>
            <a:r>
              <a:rPr lang="en-US" sz="3600" b="1" dirty="0">
                <a:solidFill>
                  <a:schemeClr val="bg1"/>
                </a:solidFill>
                <a:ea typeface="Adobe Fan Heiti Std B" pitchFamily="34" charset="-128"/>
              </a:rPr>
              <a:t>Telling the NOT SO GOOD Story</a:t>
            </a:r>
          </a:p>
        </p:txBody>
      </p:sp>
      <p:pic>
        <p:nvPicPr>
          <p:cNvPr id="5" name="Content Placeholder 4">
            <a:extLst>
              <a:ext uri="{FF2B5EF4-FFF2-40B4-BE49-F238E27FC236}">
                <a16:creationId xmlns="" xmlns:a16="http://schemas.microsoft.com/office/drawing/2014/main" id="{33741D1D-8BA8-459C-87DA-09C3A3844B81}"/>
              </a:ext>
            </a:extLst>
          </p:cNvPr>
          <p:cNvPicPr>
            <a:picLocks noGrp="1" noChangeAspect="1"/>
          </p:cNvPicPr>
          <p:nvPr>
            <p:ph idx="4294967295"/>
          </p:nvPr>
        </p:nvPicPr>
        <p:blipFill>
          <a:blip r:embed="rId3"/>
          <a:stretch>
            <a:fillRect/>
          </a:stretch>
        </p:blipFill>
        <p:spPr>
          <a:xfrm>
            <a:off x="3048000" y="441126"/>
            <a:ext cx="6066234" cy="3515915"/>
          </a:xfrm>
          <a:prstGeom prst="rect">
            <a:avLst/>
          </a:prstGeom>
          <a:ln w="12700">
            <a:solidFill>
              <a:schemeClr val="tx1"/>
            </a:solidFill>
          </a:ln>
        </p:spPr>
      </p:pic>
      <p:sp>
        <p:nvSpPr>
          <p:cNvPr id="6" name="Rectangle 5"/>
          <p:cNvSpPr/>
          <p:nvPr/>
        </p:nvSpPr>
        <p:spPr>
          <a:xfrm>
            <a:off x="1" y="1315230"/>
            <a:ext cx="2818031" cy="2031325"/>
          </a:xfrm>
          <a:prstGeom prst="rect">
            <a:avLst/>
          </a:prstGeom>
        </p:spPr>
        <p:txBody>
          <a:bodyPr wrap="square">
            <a:spAutoFit/>
          </a:bodyPr>
          <a:lstStyle/>
          <a:p>
            <a:pPr lvl="1"/>
            <a:r>
              <a:rPr lang="en-US" dirty="0">
                <a:latin typeface="Arial" panose="020B0604020202020204" pitchFamily="34" charset="0"/>
                <a:cs typeface="Arial" panose="020B0604020202020204" pitchFamily="34" charset="0"/>
              </a:rPr>
              <a:t>A</a:t>
            </a:r>
            <a:r>
              <a:rPr lang="en-US" dirty="0" smtClean="0">
                <a:latin typeface="Arial" panose="020B0604020202020204" pitchFamily="34" charset="0"/>
                <a:cs typeface="Arial" panose="020B0604020202020204" pitchFamily="34" charset="0"/>
              </a:rPr>
              <a:t>mbulances </a:t>
            </a:r>
            <a:r>
              <a:rPr lang="en-US" dirty="0">
                <a:latin typeface="Arial" panose="020B0604020202020204" pitchFamily="34" charset="0"/>
                <a:cs typeface="Arial" panose="020B0604020202020204" pitchFamily="34" charset="0"/>
              </a:rPr>
              <a:t>will have a total response time of 8 minutes or less 90% of the time to emergent medical incidents</a:t>
            </a:r>
          </a:p>
        </p:txBody>
      </p:sp>
      <p:sp>
        <p:nvSpPr>
          <p:cNvPr id="3" name="Rectangle 2">
            <a:extLst>
              <a:ext uri="{FF2B5EF4-FFF2-40B4-BE49-F238E27FC236}">
                <a16:creationId xmlns="" xmlns:a16="http://schemas.microsoft.com/office/drawing/2014/main" id="{F5EB318C-EE05-C34F-9B62-42B0B954758D}"/>
              </a:ext>
            </a:extLst>
          </p:cNvPr>
          <p:cNvSpPr/>
          <p:nvPr/>
        </p:nvSpPr>
        <p:spPr>
          <a:xfrm>
            <a:off x="42706" y="235042"/>
            <a:ext cx="271228" cy="300082"/>
          </a:xfrm>
          <a:prstGeom prst="rect">
            <a:avLst/>
          </a:prstGeom>
        </p:spPr>
        <p:txBody>
          <a:bodyPr wrap="none">
            <a:spAutoFit/>
          </a:bodyPr>
          <a:lstStyle/>
          <a:p>
            <a:r>
              <a:rPr lang="en-US" sz="1350" dirty="0">
                <a:solidFill>
                  <a:schemeClr val="bg1"/>
                </a:solidFill>
                <a:ea typeface="Helvetica Neue Light" charset="0"/>
                <a:cs typeface="Helvetica Neue Light" charset="0"/>
              </a:rPr>
              <a:t>*</a:t>
            </a:r>
            <a:endParaRPr lang="en-US" sz="1350" dirty="0">
              <a:solidFill>
                <a:schemeClr val="bg1"/>
              </a:solidFill>
            </a:endParaRPr>
          </a:p>
        </p:txBody>
      </p:sp>
    </p:spTree>
    <p:extLst>
      <p:ext uri="{BB962C8B-B14F-4D97-AF65-F5344CB8AC3E}">
        <p14:creationId xmlns:p14="http://schemas.microsoft.com/office/powerpoint/2010/main" val="1184321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200" y="59531"/>
            <a:ext cx="8991600" cy="797719"/>
          </a:xfrm>
          <a:ln>
            <a:noFill/>
          </a:ln>
        </p:spPr>
        <p:txBody>
          <a:bodyPr>
            <a:noAutofit/>
          </a:bodyPr>
          <a:lstStyle/>
          <a:p>
            <a:pPr>
              <a:defRPr/>
            </a:pPr>
            <a:r>
              <a:rPr lang="en-US" sz="3600" b="1" dirty="0" smtClean="0">
                <a:solidFill>
                  <a:srgbClr val="C00000"/>
                </a:solidFill>
              </a:rPr>
              <a:t>Ask your citizens if they like the Fire </a:t>
            </a:r>
            <a:r>
              <a:rPr lang="en-US" sz="3600" b="1" dirty="0">
                <a:solidFill>
                  <a:srgbClr val="C00000"/>
                </a:solidFill>
              </a:rPr>
              <a:t>D</a:t>
            </a:r>
            <a:r>
              <a:rPr lang="en-US" sz="3600" b="1" dirty="0" smtClean="0">
                <a:solidFill>
                  <a:srgbClr val="C00000"/>
                </a:solidFill>
              </a:rPr>
              <a:t>epartment</a:t>
            </a:r>
            <a:r>
              <a:rPr lang="en-US" sz="3600" b="1" dirty="0">
                <a:solidFill>
                  <a:srgbClr val="C00000"/>
                </a:solidFill>
              </a:rPr>
              <a:t>?</a:t>
            </a:r>
          </a:p>
        </p:txBody>
      </p:sp>
      <p:pic>
        <p:nvPicPr>
          <p:cNvPr id="1741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50131"/>
            <a:ext cx="2325464" cy="1671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776394"/>
            <a:ext cx="1622485" cy="1622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0800" y="857250"/>
            <a:ext cx="2556592" cy="3303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05200" y="1021487"/>
            <a:ext cx="2305295" cy="1729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6767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wing of a person&#10;&#10;Description generated with high confidence">
            <a:extLst>
              <a:ext uri="{FF2B5EF4-FFF2-40B4-BE49-F238E27FC236}">
                <a16:creationId xmlns="" xmlns:a16="http://schemas.microsoft.com/office/drawing/2014/main" id="{4258D86F-832D-4BF9-A68B-A52CED3CA598}"/>
              </a:ext>
            </a:extLst>
          </p:cNvPr>
          <p:cNvPicPr>
            <a:picLocks noChangeAspect="1"/>
          </p:cNvPicPr>
          <p:nvPr/>
        </p:nvPicPr>
        <p:blipFill>
          <a:blip r:embed="rId2"/>
          <a:stretch>
            <a:fillRect/>
          </a:stretch>
        </p:blipFill>
        <p:spPr>
          <a:xfrm>
            <a:off x="2286000" y="135731"/>
            <a:ext cx="4178300" cy="4178300"/>
          </a:xfrm>
          <a:prstGeom prst="rect">
            <a:avLst/>
          </a:prstGeom>
        </p:spPr>
      </p:pic>
    </p:spTree>
    <p:extLst>
      <p:ext uri="{BB962C8B-B14F-4D97-AF65-F5344CB8AC3E}">
        <p14:creationId xmlns:p14="http://schemas.microsoft.com/office/powerpoint/2010/main" val="16510613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6200" y="135731"/>
            <a:ext cx="9144000" cy="107058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C00000"/>
                </a:solidFill>
                <a:ea typeface="Adobe Fan Heiti Std B" pitchFamily="34" charset="-128"/>
              </a:rPr>
              <a:t>Does this make more sense to your community?</a:t>
            </a:r>
          </a:p>
        </p:txBody>
      </p:sp>
      <p:pic>
        <p:nvPicPr>
          <p:cNvPr id="13" name="Picture 12"/>
          <p:cNvPicPr>
            <a:picLocks noChangeAspect="1"/>
          </p:cNvPicPr>
          <p:nvPr/>
        </p:nvPicPr>
        <p:blipFill>
          <a:blip r:embed="rId3"/>
          <a:stretch>
            <a:fillRect/>
          </a:stretch>
        </p:blipFill>
        <p:spPr>
          <a:xfrm>
            <a:off x="762000" y="1241198"/>
            <a:ext cx="7386638" cy="2943225"/>
          </a:xfrm>
          <a:prstGeom prst="rect">
            <a:avLst/>
          </a:prstGeom>
        </p:spPr>
      </p:pic>
    </p:spTree>
    <p:extLst>
      <p:ext uri="{BB962C8B-B14F-4D97-AF65-F5344CB8AC3E}">
        <p14:creationId xmlns:p14="http://schemas.microsoft.com/office/powerpoint/2010/main" val="25755383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rcRect l="4900" t="3842" r="2016" b="5827"/>
          <a:stretch>
            <a:fillRect/>
          </a:stretch>
        </p:blipFill>
        <p:spPr>
          <a:xfrm>
            <a:off x="4482703" y="1094185"/>
            <a:ext cx="4661297" cy="3411140"/>
          </a:xfrm>
        </p:spPr>
      </p:pic>
      <p:sp>
        <p:nvSpPr>
          <p:cNvPr id="4" name="Rectangle 3"/>
          <p:cNvSpPr/>
          <p:nvPr/>
        </p:nvSpPr>
        <p:spPr>
          <a:xfrm>
            <a:off x="56165" y="1295007"/>
            <a:ext cx="3550065" cy="1477328"/>
          </a:xfrm>
          <a:prstGeom prst="rect">
            <a:avLst/>
          </a:prstGeom>
        </p:spPr>
        <p:txBody>
          <a:bodyPr wrap="square">
            <a:spAutoFit/>
          </a:bodyPr>
          <a:lstStyle/>
          <a:p>
            <a:pPr lvl="1"/>
            <a:r>
              <a:rPr lang="en-US" b="1" dirty="0">
                <a:latin typeface="Arial" panose="020B0604020202020204" pitchFamily="34" charset="0"/>
                <a:cs typeface="Arial" panose="020B0604020202020204" pitchFamily="34" charset="0"/>
              </a:rPr>
              <a:t>LF&amp;R will save/salvage property and contents which are lost to fire at a rate higher than the cost of annual operation.</a:t>
            </a:r>
          </a:p>
        </p:txBody>
      </p:sp>
      <p:pic>
        <p:nvPicPr>
          <p:cNvPr id="5" name="Content Placeholder 4">
            <a:extLst>
              <a:ext uri="{FF2B5EF4-FFF2-40B4-BE49-F238E27FC236}">
                <a16:creationId xmlns="" xmlns:a16="http://schemas.microsoft.com/office/drawing/2014/main" id="{85D2BD1E-1E3E-FC4E-9197-109F66FA71CD}"/>
              </a:ext>
            </a:extLst>
          </p:cNvPr>
          <p:cNvPicPr>
            <a:picLocks noChangeAspect="1"/>
          </p:cNvPicPr>
          <p:nvPr/>
        </p:nvPicPr>
        <p:blipFill rotWithShape="1">
          <a:blip r:embed="rId4"/>
          <a:srcRect l="605" r="-1" b="-1"/>
          <a:stretch/>
        </p:blipFill>
        <p:spPr>
          <a:xfrm>
            <a:off x="3479292" y="2388"/>
            <a:ext cx="5664708" cy="5143493"/>
          </a:xfrm>
          <a:prstGeom prst="rect">
            <a:avLst/>
          </a:prstGeom>
          <a:effectLst/>
        </p:spPr>
      </p:pic>
    </p:spTree>
    <p:extLst>
      <p:ext uri="{BB962C8B-B14F-4D97-AF65-F5344CB8AC3E}">
        <p14:creationId xmlns:p14="http://schemas.microsoft.com/office/powerpoint/2010/main" val="14520104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FF21A552-5705-4741-82E9-C347C95ADB95}"/>
              </a:ext>
            </a:extLst>
          </p:cNvPr>
          <p:cNvPicPr>
            <a:picLocks noGrp="1" noChangeAspect="1"/>
          </p:cNvPicPr>
          <p:nvPr>
            <p:ph idx="4294967295"/>
          </p:nvPr>
        </p:nvPicPr>
        <p:blipFill>
          <a:blip r:embed="rId3"/>
          <a:stretch>
            <a:fillRect/>
          </a:stretch>
        </p:blipFill>
        <p:spPr>
          <a:xfrm>
            <a:off x="1143000" y="364331"/>
            <a:ext cx="6851276" cy="3379965"/>
          </a:xfrm>
          <a:prstGeom prst="rect">
            <a:avLst/>
          </a:prstGeom>
        </p:spPr>
      </p:pic>
    </p:spTree>
    <p:extLst>
      <p:ext uri="{BB962C8B-B14F-4D97-AF65-F5344CB8AC3E}">
        <p14:creationId xmlns:p14="http://schemas.microsoft.com/office/powerpoint/2010/main" val="11113472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ll&#10;&#10;Description generated with high confidence">
            <a:extLst>
              <a:ext uri="{FF2B5EF4-FFF2-40B4-BE49-F238E27FC236}">
                <a16:creationId xmlns="" xmlns:a16="http://schemas.microsoft.com/office/drawing/2014/main" id="{52D094A5-4DDB-4F64-A08E-B528A6C88713}"/>
              </a:ext>
            </a:extLst>
          </p:cNvPr>
          <p:cNvPicPr>
            <a:picLocks noChangeAspect="1"/>
          </p:cNvPicPr>
          <p:nvPr/>
        </p:nvPicPr>
        <p:blipFill>
          <a:blip r:embed="rId3"/>
          <a:stretch>
            <a:fillRect/>
          </a:stretch>
        </p:blipFill>
        <p:spPr>
          <a:xfrm>
            <a:off x="2498272" y="11766"/>
            <a:ext cx="4188278" cy="5175171"/>
          </a:xfrm>
          <a:prstGeom prst="rect">
            <a:avLst/>
          </a:prstGeom>
        </p:spPr>
      </p:pic>
      <p:pic>
        <p:nvPicPr>
          <p:cNvPr id="7" name="Picture 6">
            <a:extLst>
              <a:ext uri="{FF2B5EF4-FFF2-40B4-BE49-F238E27FC236}">
                <a16:creationId xmlns="" xmlns:a16="http://schemas.microsoft.com/office/drawing/2014/main" id="{8BACB50F-9E58-469A-A157-6D8EE93BF194}"/>
              </a:ext>
            </a:extLst>
          </p:cNvPr>
          <p:cNvPicPr>
            <a:picLocks noChangeAspect="1"/>
          </p:cNvPicPr>
          <p:nvPr/>
        </p:nvPicPr>
        <p:blipFill>
          <a:blip r:embed="rId4"/>
          <a:stretch>
            <a:fillRect/>
          </a:stretch>
        </p:blipFill>
        <p:spPr>
          <a:xfrm>
            <a:off x="416378" y="836423"/>
            <a:ext cx="1824719" cy="2472494"/>
          </a:xfrm>
          <a:prstGeom prst="rect">
            <a:avLst/>
          </a:prstGeom>
        </p:spPr>
      </p:pic>
    </p:spTree>
    <p:extLst>
      <p:ext uri="{BB962C8B-B14F-4D97-AF65-F5344CB8AC3E}">
        <p14:creationId xmlns:p14="http://schemas.microsoft.com/office/powerpoint/2010/main" val="369747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8C7251-ECD8-4DC0-8747-CAE97971487B}"/>
              </a:ext>
            </a:extLst>
          </p:cNvPr>
          <p:cNvSpPr>
            <a:spLocks noGrp="1"/>
          </p:cNvSpPr>
          <p:nvPr>
            <p:ph type="title" idx="4294967295"/>
          </p:nvPr>
        </p:nvSpPr>
        <p:spPr>
          <a:xfrm>
            <a:off x="1633741" y="440531"/>
            <a:ext cx="5593976" cy="910106"/>
          </a:xfrm>
          <a:ln>
            <a:noFill/>
          </a:ln>
        </p:spPr>
        <p:txBody>
          <a:bodyPr>
            <a:normAutofit fontScale="90000"/>
          </a:bodyPr>
          <a:lstStyle/>
          <a:p>
            <a:r>
              <a:rPr lang="en-US" sz="4050" b="1" dirty="0">
                <a:solidFill>
                  <a:srgbClr val="C00000"/>
                </a:solidFill>
              </a:rPr>
              <a:t>Civilian Lives Saved - 2017</a:t>
            </a:r>
          </a:p>
        </p:txBody>
      </p:sp>
      <p:graphicFrame>
        <p:nvGraphicFramePr>
          <p:cNvPr id="6" name="Content Placeholder 5">
            <a:extLst>
              <a:ext uri="{FF2B5EF4-FFF2-40B4-BE49-F238E27FC236}">
                <a16:creationId xmlns="" xmlns:a16="http://schemas.microsoft.com/office/drawing/2014/main" id="{8355BF42-BA4D-415E-AC06-7169F9F9F99A}"/>
              </a:ext>
            </a:extLst>
          </p:cNvPr>
          <p:cNvGraphicFramePr>
            <a:graphicFrameLocks noGrp="1"/>
          </p:cNvGraphicFramePr>
          <p:nvPr>
            <p:ph idx="4294967295"/>
            <p:extLst>
              <p:ext uri="{D42A27DB-BD31-4B8C-83A1-F6EECF244321}">
                <p14:modId xmlns:p14="http://schemas.microsoft.com/office/powerpoint/2010/main" val="569449182"/>
              </p:ext>
            </p:extLst>
          </p:nvPr>
        </p:nvGraphicFramePr>
        <p:xfrm>
          <a:off x="863028" y="1735931"/>
          <a:ext cx="7135402" cy="1429002"/>
        </p:xfrm>
        <a:graphic>
          <a:graphicData uri="http://schemas.openxmlformats.org/drawingml/2006/table">
            <a:tbl>
              <a:tblPr firstRow="1" bandRow="1">
                <a:tableStyleId>{5C22544A-7EE6-4342-B048-85BDC9FD1C3A}</a:tableStyleId>
              </a:tblPr>
              <a:tblGrid>
                <a:gridCol w="3567701">
                  <a:extLst>
                    <a:ext uri="{9D8B030D-6E8A-4147-A177-3AD203B41FA5}">
                      <a16:colId xmlns="" xmlns:a16="http://schemas.microsoft.com/office/drawing/2014/main" val="1721369601"/>
                    </a:ext>
                  </a:extLst>
                </a:gridCol>
                <a:gridCol w="3567701">
                  <a:extLst>
                    <a:ext uri="{9D8B030D-6E8A-4147-A177-3AD203B41FA5}">
                      <a16:colId xmlns="" xmlns:a16="http://schemas.microsoft.com/office/drawing/2014/main" val="3247879514"/>
                    </a:ext>
                  </a:extLst>
                </a:gridCol>
              </a:tblGrid>
              <a:tr h="714501">
                <a:tc>
                  <a:txBody>
                    <a:bodyPr/>
                    <a:lstStyle/>
                    <a:p>
                      <a:pPr algn="ctr"/>
                      <a:r>
                        <a:rPr lang="en-US" sz="2700" dirty="0"/>
                        <a:t>Rescued – Fire</a:t>
                      </a:r>
                    </a:p>
                  </a:txBody>
                  <a:tcPr marL="68580" marR="68580" marT="34290" marB="34290"/>
                </a:tc>
                <a:tc>
                  <a:txBody>
                    <a:bodyPr/>
                    <a:lstStyle/>
                    <a:p>
                      <a:pPr algn="ctr"/>
                      <a:r>
                        <a:rPr lang="en-US" sz="2700" dirty="0"/>
                        <a:t>Survived</a:t>
                      </a:r>
                    </a:p>
                  </a:txBody>
                  <a:tcPr marL="68580" marR="68580" marT="34290" marB="34290"/>
                </a:tc>
                <a:extLst>
                  <a:ext uri="{0D108BD9-81ED-4DB2-BD59-A6C34878D82A}">
                    <a16:rowId xmlns="" xmlns:a16="http://schemas.microsoft.com/office/drawing/2014/main" val="774368606"/>
                  </a:ext>
                </a:extLst>
              </a:tr>
              <a:tr h="714501">
                <a:tc>
                  <a:txBody>
                    <a:bodyPr/>
                    <a:lstStyle/>
                    <a:p>
                      <a:pPr algn="ctr"/>
                      <a:r>
                        <a:rPr lang="en-US" sz="2700" dirty="0"/>
                        <a:t>20</a:t>
                      </a:r>
                    </a:p>
                  </a:txBody>
                  <a:tcPr marL="68580" marR="68580" marT="34290" marB="34290"/>
                </a:tc>
                <a:tc>
                  <a:txBody>
                    <a:bodyPr/>
                    <a:lstStyle/>
                    <a:p>
                      <a:pPr algn="ctr"/>
                      <a:r>
                        <a:rPr lang="en-US" sz="2700" dirty="0"/>
                        <a:t>17</a:t>
                      </a:r>
                    </a:p>
                  </a:txBody>
                  <a:tcPr marL="68580" marR="68580" marT="34290" marB="34290"/>
                </a:tc>
                <a:extLst>
                  <a:ext uri="{0D108BD9-81ED-4DB2-BD59-A6C34878D82A}">
                    <a16:rowId xmlns="" xmlns:a16="http://schemas.microsoft.com/office/drawing/2014/main" val="1290552369"/>
                  </a:ext>
                </a:extLst>
              </a:tr>
            </a:tbl>
          </a:graphicData>
        </a:graphic>
      </p:graphicFrame>
    </p:spTree>
    <p:extLst>
      <p:ext uri="{BB962C8B-B14F-4D97-AF65-F5344CB8AC3E}">
        <p14:creationId xmlns:p14="http://schemas.microsoft.com/office/powerpoint/2010/main" val="40931334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8C7251-ECD8-4DC0-8747-CAE97971487B}"/>
              </a:ext>
            </a:extLst>
          </p:cNvPr>
          <p:cNvSpPr>
            <a:spLocks noGrp="1"/>
          </p:cNvSpPr>
          <p:nvPr>
            <p:ph type="title" idx="4294967295"/>
          </p:nvPr>
        </p:nvSpPr>
        <p:spPr>
          <a:xfrm>
            <a:off x="14584" y="440531"/>
            <a:ext cx="9144000" cy="994172"/>
          </a:xfrm>
          <a:ln>
            <a:noFill/>
          </a:ln>
        </p:spPr>
        <p:txBody>
          <a:bodyPr>
            <a:normAutofit/>
          </a:bodyPr>
          <a:lstStyle/>
          <a:p>
            <a:pPr algn="ctr"/>
            <a:r>
              <a:rPr lang="en-US" sz="4050" b="1" dirty="0">
                <a:solidFill>
                  <a:srgbClr val="C00000"/>
                </a:solidFill>
              </a:rPr>
              <a:t>Pets Saved – 2017</a:t>
            </a:r>
          </a:p>
        </p:txBody>
      </p:sp>
      <p:graphicFrame>
        <p:nvGraphicFramePr>
          <p:cNvPr id="6" name="Content Placeholder 5">
            <a:extLst>
              <a:ext uri="{FF2B5EF4-FFF2-40B4-BE49-F238E27FC236}">
                <a16:creationId xmlns="" xmlns:a16="http://schemas.microsoft.com/office/drawing/2014/main" id="{8355BF42-BA4D-415E-AC06-7169F9F9F99A}"/>
              </a:ext>
            </a:extLst>
          </p:cNvPr>
          <p:cNvGraphicFramePr>
            <a:graphicFrameLocks noGrp="1"/>
          </p:cNvGraphicFramePr>
          <p:nvPr>
            <p:ph idx="4294967295"/>
            <p:extLst>
              <p:ext uri="{D42A27DB-BD31-4B8C-83A1-F6EECF244321}">
                <p14:modId xmlns:p14="http://schemas.microsoft.com/office/powerpoint/2010/main" val="801989168"/>
              </p:ext>
            </p:extLst>
          </p:nvPr>
        </p:nvGraphicFramePr>
        <p:xfrm>
          <a:off x="1447800" y="2040731"/>
          <a:ext cx="6386674" cy="1291904"/>
        </p:xfrm>
        <a:graphic>
          <a:graphicData uri="http://schemas.openxmlformats.org/drawingml/2006/table">
            <a:tbl>
              <a:tblPr firstRow="1" bandRow="1">
                <a:tableStyleId>{5C22544A-7EE6-4342-B048-85BDC9FD1C3A}</a:tableStyleId>
              </a:tblPr>
              <a:tblGrid>
                <a:gridCol w="3193337">
                  <a:extLst>
                    <a:ext uri="{9D8B030D-6E8A-4147-A177-3AD203B41FA5}">
                      <a16:colId xmlns="" xmlns:a16="http://schemas.microsoft.com/office/drawing/2014/main" val="1721369601"/>
                    </a:ext>
                  </a:extLst>
                </a:gridCol>
                <a:gridCol w="3193337">
                  <a:extLst>
                    <a:ext uri="{9D8B030D-6E8A-4147-A177-3AD203B41FA5}">
                      <a16:colId xmlns="" xmlns:a16="http://schemas.microsoft.com/office/drawing/2014/main" val="3247879514"/>
                    </a:ext>
                  </a:extLst>
                </a:gridCol>
              </a:tblGrid>
              <a:tr h="645952">
                <a:tc>
                  <a:txBody>
                    <a:bodyPr/>
                    <a:lstStyle/>
                    <a:p>
                      <a:pPr algn="ctr"/>
                      <a:r>
                        <a:rPr lang="en-US" sz="2700" dirty="0"/>
                        <a:t>Rescued – Fire</a:t>
                      </a:r>
                    </a:p>
                  </a:txBody>
                  <a:tcPr marL="68580" marR="68580" marT="34290" marB="34290"/>
                </a:tc>
                <a:tc>
                  <a:txBody>
                    <a:bodyPr/>
                    <a:lstStyle/>
                    <a:p>
                      <a:pPr algn="ctr"/>
                      <a:r>
                        <a:rPr lang="en-US" sz="2700" dirty="0"/>
                        <a:t>Survived</a:t>
                      </a:r>
                    </a:p>
                  </a:txBody>
                  <a:tcPr marL="68580" marR="68580" marT="34290" marB="34290"/>
                </a:tc>
                <a:extLst>
                  <a:ext uri="{0D108BD9-81ED-4DB2-BD59-A6C34878D82A}">
                    <a16:rowId xmlns="" xmlns:a16="http://schemas.microsoft.com/office/drawing/2014/main" val="774368606"/>
                  </a:ext>
                </a:extLst>
              </a:tr>
              <a:tr h="645952">
                <a:tc>
                  <a:txBody>
                    <a:bodyPr/>
                    <a:lstStyle/>
                    <a:p>
                      <a:pPr algn="ctr"/>
                      <a:r>
                        <a:rPr lang="en-US" sz="2700" dirty="0"/>
                        <a:t>30</a:t>
                      </a:r>
                    </a:p>
                  </a:txBody>
                  <a:tcPr marL="68580" marR="68580" marT="34290" marB="34290"/>
                </a:tc>
                <a:tc>
                  <a:txBody>
                    <a:bodyPr/>
                    <a:lstStyle/>
                    <a:p>
                      <a:pPr algn="ctr"/>
                      <a:r>
                        <a:rPr lang="en-US" sz="2700" dirty="0"/>
                        <a:t>21</a:t>
                      </a:r>
                    </a:p>
                  </a:txBody>
                  <a:tcPr marL="68580" marR="68580" marT="34290" marB="34290"/>
                </a:tc>
                <a:extLst>
                  <a:ext uri="{0D108BD9-81ED-4DB2-BD59-A6C34878D82A}">
                    <a16:rowId xmlns="" xmlns:a16="http://schemas.microsoft.com/office/drawing/2014/main" val="1290552369"/>
                  </a:ext>
                </a:extLst>
              </a:tr>
            </a:tbl>
          </a:graphicData>
        </a:graphic>
      </p:graphicFrame>
    </p:spTree>
    <p:extLst>
      <p:ext uri="{BB962C8B-B14F-4D97-AF65-F5344CB8AC3E}">
        <p14:creationId xmlns:p14="http://schemas.microsoft.com/office/powerpoint/2010/main" val="8414458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04247" y="787353"/>
            <a:ext cx="4659406" cy="994172"/>
          </a:xfrm>
          <a:ln>
            <a:noFill/>
          </a:ln>
        </p:spPr>
        <p:txBody>
          <a:bodyPr>
            <a:normAutofit/>
          </a:bodyPr>
          <a:lstStyle/>
          <a:p>
            <a:pPr>
              <a:defRPr/>
            </a:pPr>
            <a:endParaRPr lang="en-US" sz="3600" b="1" dirty="0">
              <a:solidFill>
                <a:srgbClr val="C00000"/>
              </a:solidFill>
            </a:endParaRPr>
          </a:p>
        </p:txBody>
      </p:sp>
      <p:pic>
        <p:nvPicPr>
          <p:cNvPr id="4" name="Picture 3">
            <a:extLst>
              <a:ext uri="{FF2B5EF4-FFF2-40B4-BE49-F238E27FC236}">
                <a16:creationId xmlns="" xmlns:a16="http://schemas.microsoft.com/office/drawing/2014/main" id="{A6A4E910-D8CC-44E0-8F62-255ACB387DEA}"/>
              </a:ext>
            </a:extLst>
          </p:cNvPr>
          <p:cNvPicPr>
            <a:picLocks noChangeAspect="1"/>
          </p:cNvPicPr>
          <p:nvPr/>
        </p:nvPicPr>
        <p:blipFill>
          <a:blip r:embed="rId3"/>
          <a:stretch>
            <a:fillRect/>
          </a:stretch>
        </p:blipFill>
        <p:spPr>
          <a:xfrm>
            <a:off x="984413" y="288131"/>
            <a:ext cx="7499074" cy="4183813"/>
          </a:xfrm>
          <a:prstGeom prst="rect">
            <a:avLst/>
          </a:prstGeom>
        </p:spPr>
      </p:pic>
    </p:spTree>
    <p:extLst>
      <p:ext uri="{BB962C8B-B14F-4D97-AF65-F5344CB8AC3E}">
        <p14:creationId xmlns:p14="http://schemas.microsoft.com/office/powerpoint/2010/main" val="5524464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2401" y="1072754"/>
            <a:ext cx="2861617" cy="1070372"/>
          </a:xfrm>
          <a:ln>
            <a:noFill/>
          </a:ln>
        </p:spPr>
        <p:txBody>
          <a:bodyPr>
            <a:normAutofit fontScale="90000"/>
          </a:bodyPr>
          <a:lstStyle/>
          <a:p>
            <a:pPr>
              <a:defRPr/>
            </a:pPr>
            <a:r>
              <a:rPr lang="en-US" sz="4050" b="1" dirty="0">
                <a:solidFill>
                  <a:srgbClr val="C00000"/>
                </a:solidFill>
              </a:rPr>
              <a:t>CPR Fraction </a:t>
            </a:r>
          </a:p>
        </p:txBody>
      </p:sp>
      <p:sp>
        <p:nvSpPr>
          <p:cNvPr id="7" name="Rectangle 6"/>
          <p:cNvSpPr/>
          <p:nvPr/>
        </p:nvSpPr>
        <p:spPr>
          <a:xfrm>
            <a:off x="239878" y="2403033"/>
            <a:ext cx="2724140" cy="646331"/>
          </a:xfrm>
          <a:prstGeom prst="rect">
            <a:avLst/>
          </a:prstGeom>
        </p:spPr>
        <p:txBody>
          <a:bodyPr wrap="square">
            <a:spAutoFit/>
          </a:bodyPr>
          <a:lstStyle/>
          <a:p>
            <a:r>
              <a:rPr lang="en-US" dirty="0" smtClean="0">
                <a:latin typeface="Arial" panose="020B0604020202020204" pitchFamily="34" charset="0"/>
                <a:cs typeface="Arial" panose="020B0604020202020204" pitchFamily="34" charset="0"/>
              </a:rPr>
              <a:t>Achieve </a:t>
            </a:r>
            <a:r>
              <a:rPr lang="en-US" dirty="0">
                <a:latin typeface="Arial" panose="020B0604020202020204" pitchFamily="34" charset="0"/>
                <a:cs typeface="Arial" panose="020B0604020202020204" pitchFamily="34" charset="0"/>
              </a:rPr>
              <a:t>a CPR fraction of at least 80%</a:t>
            </a:r>
          </a:p>
        </p:txBody>
      </p:sp>
      <p:pic>
        <p:nvPicPr>
          <p:cNvPr id="5" name="Picture 4">
            <a:extLst>
              <a:ext uri="{FF2B5EF4-FFF2-40B4-BE49-F238E27FC236}">
                <a16:creationId xmlns="" xmlns:a16="http://schemas.microsoft.com/office/drawing/2014/main" id="{28E2E00C-B4E1-402D-A289-ED85F3BF8BCC}"/>
              </a:ext>
            </a:extLst>
          </p:cNvPr>
          <p:cNvPicPr>
            <a:picLocks noChangeAspect="1"/>
          </p:cNvPicPr>
          <p:nvPr/>
        </p:nvPicPr>
        <p:blipFill>
          <a:blip r:embed="rId3"/>
          <a:stretch>
            <a:fillRect/>
          </a:stretch>
        </p:blipFill>
        <p:spPr>
          <a:xfrm>
            <a:off x="2860086" y="310990"/>
            <a:ext cx="6277190" cy="3664271"/>
          </a:xfrm>
          <a:prstGeom prst="rect">
            <a:avLst/>
          </a:prstGeom>
        </p:spPr>
      </p:pic>
      <p:cxnSp>
        <p:nvCxnSpPr>
          <p:cNvPr id="8" name="Straight Connector 7">
            <a:extLst>
              <a:ext uri="{FF2B5EF4-FFF2-40B4-BE49-F238E27FC236}">
                <a16:creationId xmlns="" xmlns:a16="http://schemas.microsoft.com/office/drawing/2014/main" id="{5D5E7FAD-5470-41EF-9A9B-CB2C0314F0C2}"/>
              </a:ext>
            </a:extLst>
          </p:cNvPr>
          <p:cNvCxnSpPr>
            <a:cxnSpLocks/>
          </p:cNvCxnSpPr>
          <p:nvPr/>
        </p:nvCxnSpPr>
        <p:spPr>
          <a:xfrm>
            <a:off x="3429000" y="2726531"/>
            <a:ext cx="5337928" cy="0"/>
          </a:xfrm>
          <a:prstGeom prst="line">
            <a:avLst/>
          </a:prstGeom>
          <a:effectLst>
            <a:outerShdw blurRad="50800" dist="38100" dir="5400000" algn="t"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7563268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74666" b="-1333"/>
          <a:stretch/>
        </p:blipFill>
        <p:spPr bwMode="auto">
          <a:xfrm>
            <a:off x="114300" y="2283184"/>
            <a:ext cx="8887204" cy="912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9025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2000" y="288131"/>
            <a:ext cx="7725335" cy="900113"/>
          </a:xfrm>
          <a:ln>
            <a:noFill/>
          </a:ln>
        </p:spPr>
        <p:txBody>
          <a:bodyPr>
            <a:noAutofit/>
          </a:bodyPr>
          <a:lstStyle/>
          <a:p>
            <a:pPr>
              <a:defRPr/>
            </a:pPr>
            <a:r>
              <a:rPr lang="en-US" sz="3600" b="1" dirty="0">
                <a:solidFill>
                  <a:srgbClr val="C00000"/>
                </a:solidFill>
              </a:rPr>
              <a:t>Community Stakeholder Task Force</a:t>
            </a:r>
          </a:p>
        </p:txBody>
      </p:sp>
      <p:pic>
        <p:nvPicPr>
          <p:cNvPr id="20482"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rcRect l="8115" r="6744"/>
          <a:stretch>
            <a:fillRect/>
          </a:stretch>
        </p:blipFill>
        <p:spPr>
          <a:xfrm>
            <a:off x="914400" y="1278731"/>
            <a:ext cx="6865118" cy="2687660"/>
          </a:xfrm>
        </p:spPr>
      </p:pic>
    </p:spTree>
    <p:extLst>
      <p:ext uri="{BB962C8B-B14F-4D97-AF65-F5344CB8AC3E}">
        <p14:creationId xmlns:p14="http://schemas.microsoft.com/office/powerpoint/2010/main" val="6774572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E8F058-577F-4AC0-BB89-5FBE7D790872}"/>
              </a:ext>
            </a:extLst>
          </p:cNvPr>
          <p:cNvSpPr>
            <a:spLocks noGrp="1"/>
          </p:cNvSpPr>
          <p:nvPr>
            <p:ph type="title" idx="4294967295"/>
          </p:nvPr>
        </p:nvSpPr>
        <p:spPr>
          <a:xfrm>
            <a:off x="609600" y="135731"/>
            <a:ext cx="7933765" cy="994172"/>
          </a:xfrm>
          <a:noFill/>
          <a:ln>
            <a:noFill/>
          </a:ln>
        </p:spPr>
        <p:txBody>
          <a:bodyPr>
            <a:noAutofit/>
          </a:bodyPr>
          <a:lstStyle/>
          <a:p>
            <a:r>
              <a:rPr lang="en-US" sz="3600" dirty="0">
                <a:solidFill>
                  <a:srgbClr val="C00000"/>
                </a:solidFill>
              </a:rPr>
              <a:t>Maintain Accredited Status Through CPSE </a:t>
            </a:r>
          </a:p>
        </p:txBody>
      </p:sp>
      <p:graphicFrame>
        <p:nvGraphicFramePr>
          <p:cNvPr id="5" name="Content Placeholder 4">
            <a:extLst>
              <a:ext uri="{FF2B5EF4-FFF2-40B4-BE49-F238E27FC236}">
                <a16:creationId xmlns="" xmlns:a16="http://schemas.microsoft.com/office/drawing/2014/main" id="{B092A9E7-192F-4829-A73A-F01A7FF9CF7E}"/>
              </a:ext>
            </a:extLst>
          </p:cNvPr>
          <p:cNvGraphicFramePr>
            <a:graphicFrameLocks noGrp="1"/>
          </p:cNvGraphicFramePr>
          <p:nvPr>
            <p:ph idx="4294967295"/>
            <p:extLst>
              <p:ext uri="{D42A27DB-BD31-4B8C-83A1-F6EECF244321}">
                <p14:modId xmlns:p14="http://schemas.microsoft.com/office/powerpoint/2010/main" val="3820909240"/>
              </p:ext>
            </p:extLst>
          </p:nvPr>
        </p:nvGraphicFramePr>
        <p:xfrm>
          <a:off x="1066800" y="897731"/>
          <a:ext cx="2381264" cy="3319259"/>
        </p:xfrm>
        <a:graphic>
          <a:graphicData uri="http://schemas.openxmlformats.org/drawingml/2006/table">
            <a:tbl>
              <a:tblPr firstRow="1" firstCol="1" bandRow="1">
                <a:tableStyleId>{5C22544A-7EE6-4342-B048-85BDC9FD1C3A}</a:tableStyleId>
              </a:tblPr>
              <a:tblGrid>
                <a:gridCol w="1190632">
                  <a:extLst>
                    <a:ext uri="{9D8B030D-6E8A-4147-A177-3AD203B41FA5}">
                      <a16:colId xmlns="" xmlns:a16="http://schemas.microsoft.com/office/drawing/2014/main" val="1837559412"/>
                    </a:ext>
                  </a:extLst>
                </a:gridCol>
                <a:gridCol w="1190632">
                  <a:extLst>
                    <a:ext uri="{9D8B030D-6E8A-4147-A177-3AD203B41FA5}">
                      <a16:colId xmlns="" xmlns:a16="http://schemas.microsoft.com/office/drawing/2014/main" val="2524792649"/>
                    </a:ext>
                  </a:extLst>
                </a:gridCol>
              </a:tblGrid>
              <a:tr h="262890">
                <a:tc>
                  <a:txBody>
                    <a:bodyPr/>
                    <a:lstStyle/>
                    <a:p>
                      <a:pPr marL="0" marR="0" algn="ctr">
                        <a:lnSpc>
                          <a:spcPct val="115000"/>
                        </a:lnSpc>
                        <a:spcBef>
                          <a:spcPts val="0"/>
                        </a:spcBef>
                        <a:spcAft>
                          <a:spcPts val="0"/>
                        </a:spcAft>
                      </a:pPr>
                      <a:r>
                        <a:rPr lang="en-US" sz="1500" dirty="0">
                          <a:effectLst/>
                        </a:rPr>
                        <a:t>YEAR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Maintained</a:t>
                      </a:r>
                    </a:p>
                  </a:txBody>
                  <a:tcPr marL="51435" marR="51435" marT="0" marB="0"/>
                </a:tc>
                <a:extLst>
                  <a:ext uri="{0D108BD9-81ED-4DB2-BD59-A6C34878D82A}">
                    <a16:rowId xmlns="" xmlns:a16="http://schemas.microsoft.com/office/drawing/2014/main" val="1664589552"/>
                  </a:ext>
                </a:extLst>
              </a:tr>
              <a:tr h="272128">
                <a:tc>
                  <a:txBody>
                    <a:bodyPr/>
                    <a:lstStyle/>
                    <a:p>
                      <a:pPr marL="0" marR="0" algn="ctr">
                        <a:lnSpc>
                          <a:spcPct val="115000"/>
                        </a:lnSpc>
                        <a:spcBef>
                          <a:spcPts val="0"/>
                        </a:spcBef>
                        <a:spcAft>
                          <a:spcPts val="0"/>
                        </a:spcAft>
                      </a:pPr>
                      <a:r>
                        <a:rPr lang="en-US" sz="1500" dirty="0">
                          <a:effectLst/>
                        </a:rPr>
                        <a:t>2017</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500" dirty="0">
                          <a:effectLst/>
                        </a:rPr>
                        <a:t>YES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 xmlns:a16="http://schemas.microsoft.com/office/drawing/2014/main" val="3707591960"/>
                  </a:ext>
                </a:extLst>
              </a:tr>
              <a:tr h="287828">
                <a:tc>
                  <a:txBody>
                    <a:bodyPr/>
                    <a:lstStyle/>
                    <a:p>
                      <a:pPr marL="0" marR="0" algn="ctr">
                        <a:lnSpc>
                          <a:spcPct val="115000"/>
                        </a:lnSpc>
                        <a:spcBef>
                          <a:spcPts val="0"/>
                        </a:spcBef>
                        <a:spcAft>
                          <a:spcPts val="0"/>
                        </a:spcAft>
                      </a:pPr>
                      <a:r>
                        <a:rPr lang="en-US" sz="1500" dirty="0">
                          <a:effectLst/>
                        </a:rPr>
                        <a:t>2016</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500" dirty="0">
                          <a:effectLst/>
                        </a:rPr>
                        <a:t>YES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 xmlns:a16="http://schemas.microsoft.com/office/drawing/2014/main" val="3166387844"/>
                  </a:ext>
                </a:extLst>
              </a:tr>
              <a:tr h="272128">
                <a:tc>
                  <a:txBody>
                    <a:bodyPr/>
                    <a:lstStyle/>
                    <a:p>
                      <a:pPr marL="0" marR="0" algn="ctr">
                        <a:lnSpc>
                          <a:spcPct val="115000"/>
                        </a:lnSpc>
                        <a:spcBef>
                          <a:spcPts val="0"/>
                        </a:spcBef>
                        <a:spcAft>
                          <a:spcPts val="0"/>
                        </a:spcAft>
                      </a:pPr>
                      <a:r>
                        <a:rPr lang="en-US" sz="1500" dirty="0">
                          <a:effectLst/>
                        </a:rPr>
                        <a:t>2015</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500" dirty="0">
                          <a:effectLst/>
                        </a:rPr>
                        <a:t>YES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 xmlns:a16="http://schemas.microsoft.com/office/drawing/2014/main" val="2948033213"/>
                  </a:ext>
                </a:extLst>
              </a:tr>
              <a:tr h="287828">
                <a:tc>
                  <a:txBody>
                    <a:bodyPr/>
                    <a:lstStyle/>
                    <a:p>
                      <a:pPr marL="0" marR="0" algn="ctr">
                        <a:lnSpc>
                          <a:spcPct val="115000"/>
                        </a:lnSpc>
                        <a:spcBef>
                          <a:spcPts val="0"/>
                        </a:spcBef>
                        <a:spcAft>
                          <a:spcPts val="0"/>
                        </a:spcAft>
                      </a:pPr>
                      <a:r>
                        <a:rPr lang="en-US" sz="1500" dirty="0">
                          <a:effectLst/>
                        </a:rPr>
                        <a:t>2014</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500" dirty="0">
                          <a:effectLst/>
                        </a:rPr>
                        <a:t>YES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 xmlns:a16="http://schemas.microsoft.com/office/drawing/2014/main" val="2449152665"/>
                  </a:ext>
                </a:extLst>
              </a:tr>
              <a:tr h="272128">
                <a:tc>
                  <a:txBody>
                    <a:bodyPr/>
                    <a:lstStyle/>
                    <a:p>
                      <a:pPr marL="0" marR="0" algn="ctr">
                        <a:lnSpc>
                          <a:spcPct val="115000"/>
                        </a:lnSpc>
                        <a:spcBef>
                          <a:spcPts val="0"/>
                        </a:spcBef>
                        <a:spcAft>
                          <a:spcPts val="0"/>
                        </a:spcAft>
                      </a:pPr>
                      <a:r>
                        <a:rPr lang="en-US" sz="1500" dirty="0">
                          <a:effectLst/>
                        </a:rPr>
                        <a:t>2013</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500" dirty="0">
                          <a:effectLst/>
                        </a:rPr>
                        <a:t>YES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 xmlns:a16="http://schemas.microsoft.com/office/drawing/2014/main" val="1306416523"/>
                  </a:ext>
                </a:extLst>
              </a:tr>
              <a:tr h="272128">
                <a:tc>
                  <a:txBody>
                    <a:bodyPr/>
                    <a:lstStyle/>
                    <a:p>
                      <a:pPr marL="0" marR="0" algn="ctr">
                        <a:lnSpc>
                          <a:spcPct val="115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2012</a:t>
                      </a:r>
                    </a:p>
                  </a:txBody>
                  <a:tcPr marL="51435" marR="51435" marT="0" marB="0"/>
                </a:tc>
                <a:tc>
                  <a:txBody>
                    <a:bodyPr/>
                    <a:lstStyle/>
                    <a:p>
                      <a:pPr marL="0" marR="0" algn="ctr">
                        <a:lnSpc>
                          <a:spcPct val="115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YES</a:t>
                      </a:r>
                    </a:p>
                  </a:txBody>
                  <a:tcPr marL="51435" marR="51435" marT="0" marB="0"/>
                </a:tc>
                <a:extLst>
                  <a:ext uri="{0D108BD9-81ED-4DB2-BD59-A6C34878D82A}">
                    <a16:rowId xmlns="" xmlns:a16="http://schemas.microsoft.com/office/drawing/2014/main" val="2187615415"/>
                  </a:ext>
                </a:extLst>
              </a:tr>
              <a:tr h="272128">
                <a:tc>
                  <a:txBody>
                    <a:bodyPr/>
                    <a:lstStyle/>
                    <a:p>
                      <a:pPr marL="0" marR="0" algn="ctr">
                        <a:lnSpc>
                          <a:spcPct val="115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2011</a:t>
                      </a:r>
                    </a:p>
                  </a:txBody>
                  <a:tcPr marL="51435" marR="51435" marT="0" marB="0"/>
                </a:tc>
                <a:tc>
                  <a:txBody>
                    <a:bodyPr/>
                    <a:lstStyle/>
                    <a:p>
                      <a:pPr marL="0" marR="0" algn="ctr">
                        <a:lnSpc>
                          <a:spcPct val="115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YES</a:t>
                      </a:r>
                    </a:p>
                  </a:txBody>
                  <a:tcPr marL="51435" marR="51435" marT="0" marB="0"/>
                </a:tc>
                <a:extLst>
                  <a:ext uri="{0D108BD9-81ED-4DB2-BD59-A6C34878D82A}">
                    <a16:rowId xmlns="" xmlns:a16="http://schemas.microsoft.com/office/drawing/2014/main" val="3659006846"/>
                  </a:ext>
                </a:extLst>
              </a:tr>
              <a:tr h="272128">
                <a:tc>
                  <a:txBody>
                    <a:bodyPr/>
                    <a:lstStyle/>
                    <a:p>
                      <a:pPr marL="0" marR="0" algn="ctr">
                        <a:lnSpc>
                          <a:spcPct val="115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2010</a:t>
                      </a:r>
                    </a:p>
                  </a:txBody>
                  <a:tcPr marL="51435" marR="51435" marT="0" marB="0"/>
                </a:tc>
                <a:tc>
                  <a:txBody>
                    <a:bodyPr/>
                    <a:lstStyle/>
                    <a:p>
                      <a:pPr marL="0" marR="0" algn="ctr">
                        <a:lnSpc>
                          <a:spcPct val="115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YES</a:t>
                      </a:r>
                    </a:p>
                  </a:txBody>
                  <a:tcPr marL="51435" marR="51435" marT="0" marB="0"/>
                </a:tc>
                <a:extLst>
                  <a:ext uri="{0D108BD9-81ED-4DB2-BD59-A6C34878D82A}">
                    <a16:rowId xmlns="" xmlns:a16="http://schemas.microsoft.com/office/drawing/2014/main" val="2835678168"/>
                  </a:ext>
                </a:extLst>
              </a:tr>
              <a:tr h="272128">
                <a:tc>
                  <a:txBody>
                    <a:bodyPr/>
                    <a:lstStyle/>
                    <a:p>
                      <a:pPr marL="0" marR="0" algn="ctr">
                        <a:lnSpc>
                          <a:spcPct val="115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2009</a:t>
                      </a:r>
                    </a:p>
                  </a:txBody>
                  <a:tcPr marL="51435" marR="51435" marT="0" marB="0"/>
                </a:tc>
                <a:tc>
                  <a:txBody>
                    <a:bodyPr/>
                    <a:lstStyle/>
                    <a:p>
                      <a:pPr marL="0" marR="0" algn="ctr">
                        <a:lnSpc>
                          <a:spcPct val="115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YES</a:t>
                      </a:r>
                    </a:p>
                  </a:txBody>
                  <a:tcPr marL="51435" marR="51435" marT="0" marB="0"/>
                </a:tc>
                <a:extLst>
                  <a:ext uri="{0D108BD9-81ED-4DB2-BD59-A6C34878D82A}">
                    <a16:rowId xmlns="" xmlns:a16="http://schemas.microsoft.com/office/drawing/2014/main" val="883079711"/>
                  </a:ext>
                </a:extLst>
              </a:tr>
              <a:tr h="272128">
                <a:tc>
                  <a:txBody>
                    <a:bodyPr/>
                    <a:lstStyle/>
                    <a:p>
                      <a:pPr marL="0" marR="0" algn="ctr">
                        <a:lnSpc>
                          <a:spcPct val="115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2008</a:t>
                      </a:r>
                    </a:p>
                  </a:txBody>
                  <a:tcPr marL="51435" marR="51435" marT="0" marB="0"/>
                </a:tc>
                <a:tc>
                  <a:txBody>
                    <a:bodyPr/>
                    <a:lstStyle/>
                    <a:p>
                      <a:pPr marL="0" marR="0" algn="ctr">
                        <a:lnSpc>
                          <a:spcPct val="115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YES</a:t>
                      </a:r>
                    </a:p>
                  </a:txBody>
                  <a:tcPr marL="51435" marR="51435" marT="0" marB="0"/>
                </a:tc>
                <a:extLst>
                  <a:ext uri="{0D108BD9-81ED-4DB2-BD59-A6C34878D82A}">
                    <a16:rowId xmlns="" xmlns:a16="http://schemas.microsoft.com/office/drawing/2014/main" val="2138441949"/>
                  </a:ext>
                </a:extLst>
              </a:tr>
              <a:tr h="303689">
                <a:tc>
                  <a:txBody>
                    <a:bodyPr/>
                    <a:lstStyle/>
                    <a:p>
                      <a:pPr marL="0" marR="0" algn="ctr">
                        <a:lnSpc>
                          <a:spcPct val="115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2007</a:t>
                      </a:r>
                    </a:p>
                  </a:txBody>
                  <a:tcPr marL="51435" marR="51435" marT="0" marB="0"/>
                </a:tc>
                <a:tc>
                  <a:txBody>
                    <a:bodyPr/>
                    <a:lstStyle/>
                    <a:p>
                      <a:pPr marL="0" marR="0" algn="ctr">
                        <a:lnSpc>
                          <a:spcPct val="115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YES</a:t>
                      </a:r>
                    </a:p>
                  </a:txBody>
                  <a:tcPr marL="51435" marR="51435" marT="0" marB="0"/>
                </a:tc>
                <a:extLst>
                  <a:ext uri="{0D108BD9-81ED-4DB2-BD59-A6C34878D82A}">
                    <a16:rowId xmlns="" xmlns:a16="http://schemas.microsoft.com/office/drawing/2014/main" val="285091234"/>
                  </a:ext>
                </a:extLst>
              </a:tr>
            </a:tbl>
          </a:graphicData>
        </a:graphic>
      </p:graphicFrame>
      <p:pic>
        <p:nvPicPr>
          <p:cNvPr id="3" name="Picture 2">
            <a:extLst>
              <a:ext uri="{FF2B5EF4-FFF2-40B4-BE49-F238E27FC236}">
                <a16:creationId xmlns="" xmlns:a16="http://schemas.microsoft.com/office/drawing/2014/main" id="{6CCC32C2-3530-41E1-9A7B-3E0901A84220}"/>
              </a:ext>
            </a:extLst>
          </p:cNvPr>
          <p:cNvPicPr>
            <a:picLocks noChangeAspect="1"/>
          </p:cNvPicPr>
          <p:nvPr/>
        </p:nvPicPr>
        <p:blipFill>
          <a:blip r:embed="rId3"/>
          <a:stretch>
            <a:fillRect/>
          </a:stretch>
        </p:blipFill>
        <p:spPr>
          <a:xfrm>
            <a:off x="4419600" y="1129903"/>
            <a:ext cx="4017356" cy="2521532"/>
          </a:xfrm>
          <a:prstGeom prst="rect">
            <a:avLst/>
          </a:prstGeom>
        </p:spPr>
      </p:pic>
    </p:spTree>
    <p:extLst>
      <p:ext uri="{BB962C8B-B14F-4D97-AF65-F5344CB8AC3E}">
        <p14:creationId xmlns:p14="http://schemas.microsoft.com/office/powerpoint/2010/main" val="14464539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819400" y="211931"/>
            <a:ext cx="3536576" cy="994172"/>
          </a:xfrm>
          <a:ln>
            <a:noFill/>
          </a:ln>
        </p:spPr>
        <p:txBody>
          <a:bodyPr>
            <a:noAutofit/>
          </a:bodyPr>
          <a:lstStyle/>
          <a:p>
            <a:pPr algn="ctr"/>
            <a:r>
              <a:rPr lang="en-US" sz="4050" b="1" dirty="0">
                <a:solidFill>
                  <a:srgbClr val="C00000"/>
                </a:solidFill>
                <a:ea typeface="Arial" charset="0"/>
                <a:cs typeface="Arial" charset="0"/>
              </a:rPr>
              <a:t>In Conclusion</a:t>
            </a:r>
          </a:p>
        </p:txBody>
      </p:sp>
      <p:sp>
        <p:nvSpPr>
          <p:cNvPr id="3" name="Content Placeholder 2"/>
          <p:cNvSpPr>
            <a:spLocks noGrp="1"/>
          </p:cNvSpPr>
          <p:nvPr>
            <p:ph idx="4294967295"/>
          </p:nvPr>
        </p:nvSpPr>
        <p:spPr>
          <a:xfrm>
            <a:off x="327282" y="1278731"/>
            <a:ext cx="8780859" cy="2649071"/>
          </a:xfrm>
        </p:spPr>
        <p:txBody>
          <a:bodyPr>
            <a:normAutofit fontScale="92500" lnSpcReduction="20000"/>
          </a:bodyPr>
          <a:lstStyle/>
          <a:p>
            <a:r>
              <a:rPr lang="en-US" sz="3000" dirty="0">
                <a:latin typeface="+mj-lt"/>
              </a:rPr>
              <a:t>Outcomes are the only thing that matters to your customers</a:t>
            </a:r>
          </a:p>
          <a:p>
            <a:r>
              <a:rPr lang="en-US" sz="3000" dirty="0">
                <a:latin typeface="+mj-lt"/>
              </a:rPr>
              <a:t>Find out what Outcomes they actually value/want</a:t>
            </a:r>
          </a:p>
          <a:p>
            <a:r>
              <a:rPr lang="en-US" sz="3000" dirty="0">
                <a:latin typeface="+mj-lt"/>
              </a:rPr>
              <a:t>Report out on the Outcomes that matter</a:t>
            </a:r>
          </a:p>
          <a:p>
            <a:r>
              <a:rPr lang="en-US" sz="3000" dirty="0">
                <a:latin typeface="+mj-lt"/>
              </a:rPr>
              <a:t>Know your audience before you publish; some want more detail and some want less</a:t>
            </a:r>
          </a:p>
        </p:txBody>
      </p:sp>
    </p:spTree>
    <p:extLst>
      <p:ext uri="{BB962C8B-B14F-4D97-AF65-F5344CB8AC3E}">
        <p14:creationId xmlns:p14="http://schemas.microsoft.com/office/powerpoint/2010/main" val="31770537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11931"/>
            <a:ext cx="2638118" cy="857250"/>
          </a:xfrm>
        </p:spPr>
        <p:txBody>
          <a:bodyPr>
            <a:normAutofit/>
          </a:bodyPr>
          <a:lstStyle/>
          <a:p>
            <a:r>
              <a:rPr lang="en-US" sz="4050" b="1" dirty="0" smtClean="0">
                <a:solidFill>
                  <a:srgbClr val="C00000"/>
                </a:solidFill>
                <a:ea typeface="Helvetica Neue" charset="0"/>
                <a:cs typeface="Helvetica Neue" charset="0"/>
              </a:rPr>
              <a:t>Contact</a:t>
            </a:r>
            <a:endParaRPr lang="en-US" sz="4050" b="1" dirty="0">
              <a:solidFill>
                <a:srgbClr val="C00000"/>
              </a:solidFill>
              <a:ea typeface="Helvetica Neue" charset="0"/>
              <a:cs typeface="Helvetica Neue" charset="0"/>
            </a:endParaRPr>
          </a:p>
        </p:txBody>
      </p:sp>
      <p:sp>
        <p:nvSpPr>
          <p:cNvPr id="3" name="Content Placeholder 2"/>
          <p:cNvSpPr>
            <a:spLocks noGrp="1"/>
          </p:cNvSpPr>
          <p:nvPr>
            <p:ph idx="1"/>
          </p:nvPr>
        </p:nvSpPr>
        <p:spPr>
          <a:xfrm>
            <a:off x="109424" y="2003767"/>
            <a:ext cx="8907153" cy="3045181"/>
          </a:xfrm>
        </p:spPr>
        <p:txBody>
          <a:bodyPr>
            <a:normAutofit/>
          </a:bodyPr>
          <a:lstStyle/>
          <a:p>
            <a:pPr marL="0" indent="0" algn="ctr">
              <a:buNone/>
            </a:pPr>
            <a:r>
              <a:rPr lang="en-US" sz="2798" dirty="0">
                <a:latin typeface="Helvetica Neue Light" charset="0"/>
                <a:ea typeface="Helvetica Neue Light" charset="0"/>
                <a:cs typeface="Helvetica Neue Light" charset="0"/>
              </a:rPr>
              <a:t>John Binaski – </a:t>
            </a:r>
            <a:r>
              <a:rPr lang="en-US" sz="2798" dirty="0">
                <a:latin typeface="Helvetica Neue Light" charset="0"/>
                <a:ea typeface="Helvetica Neue Light" charset="0"/>
                <a:cs typeface="Helvetica Neue Light" charset="0"/>
                <a:hlinkClick r:id="rId3"/>
              </a:rPr>
              <a:t>johnbi@ci.clovis.ca.us</a:t>
            </a:r>
            <a:r>
              <a:rPr lang="en-US" sz="2798" dirty="0">
                <a:latin typeface="Helvetica Neue Light" charset="0"/>
                <a:ea typeface="Helvetica Neue Light" charset="0"/>
                <a:cs typeface="Helvetica Neue Light" charset="0"/>
              </a:rPr>
              <a:t> </a:t>
            </a:r>
          </a:p>
          <a:p>
            <a:pPr marL="342900" lvl="1" indent="0" algn="ctr">
              <a:buNone/>
            </a:pPr>
            <a:r>
              <a:rPr lang="en-US" sz="2398" dirty="0">
                <a:latin typeface="Helvetica Neue Light" charset="0"/>
                <a:ea typeface="Helvetica Neue Light" charset="0"/>
                <a:cs typeface="Helvetica Neue Light" charset="0"/>
              </a:rPr>
              <a:t>559-324-2260</a:t>
            </a:r>
          </a:p>
          <a:p>
            <a:pPr marL="342900" lvl="1" indent="0" algn="ctr">
              <a:buNone/>
            </a:pPr>
            <a:endParaRPr lang="en-US" sz="2398" dirty="0">
              <a:latin typeface="Helvetica Neue Light" charset="0"/>
              <a:ea typeface="Helvetica Neue Light" charset="0"/>
              <a:cs typeface="Helvetica Neue Light" charset="0"/>
            </a:endParaRPr>
          </a:p>
        </p:txBody>
      </p:sp>
    </p:spTree>
    <p:extLst>
      <p:ext uri="{BB962C8B-B14F-4D97-AF65-F5344CB8AC3E}">
        <p14:creationId xmlns:p14="http://schemas.microsoft.com/office/powerpoint/2010/main" val="1844308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8D70B121-56F4-4848-B38B-182089D909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241173" y="242411"/>
            <a:ext cx="8661654" cy="466344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 xmlns:a16="http://schemas.microsoft.com/office/drawing/2014/main" id="{511A0AD4-AED4-4A8D-AA20-D25AE18B7A37}"/>
              </a:ext>
            </a:extLst>
          </p:cNvPr>
          <p:cNvSpPr>
            <a:spLocks noGrp="1"/>
          </p:cNvSpPr>
          <p:nvPr>
            <p:ph type="title" idx="4294967295"/>
          </p:nvPr>
        </p:nvSpPr>
        <p:spPr>
          <a:xfrm>
            <a:off x="555562" y="440531"/>
            <a:ext cx="2620772" cy="3697685"/>
          </a:xfrm>
        </p:spPr>
        <p:txBody>
          <a:bodyPr vert="horz" lIns="68580" tIns="34290" rIns="68580" bIns="34290" rtlCol="0" anchor="ctr">
            <a:normAutofit fontScale="90000"/>
          </a:bodyPr>
          <a:lstStyle/>
          <a:p>
            <a:pPr algn="r"/>
            <a:r>
              <a:rPr lang="en-US" b="1" kern="1200" dirty="0">
                <a:solidFill>
                  <a:schemeClr val="accent1"/>
                </a:solidFill>
                <a:latin typeface="+mj-lt"/>
                <a:ea typeface="+mj-ea"/>
                <a:cs typeface="+mj-cs"/>
              </a:rPr>
              <a:t>Advantages of involving your community</a:t>
            </a:r>
          </a:p>
        </p:txBody>
      </p:sp>
      <p:cxnSp>
        <p:nvCxnSpPr>
          <p:cNvPr id="10" name="Straight Connector 9">
            <a:extLst>
              <a:ext uri="{FF2B5EF4-FFF2-40B4-BE49-F238E27FC236}">
                <a16:creationId xmlns="" xmlns:a16="http://schemas.microsoft.com/office/drawing/2014/main" id="{2D72A2C9-F3CA-4216-8BAD-FA4C970C3C4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3490722" y="1545431"/>
            <a:ext cx="0" cy="2057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 xmlns:a16="http://schemas.microsoft.com/office/drawing/2014/main" id="{D240BC25-3E2C-4A05-9D71-4A137DD5D88E}"/>
              </a:ext>
            </a:extLst>
          </p:cNvPr>
          <p:cNvSpPr>
            <a:spLocks noGrp="1"/>
          </p:cNvSpPr>
          <p:nvPr>
            <p:ph idx="4294967295"/>
          </p:nvPr>
        </p:nvSpPr>
        <p:spPr>
          <a:xfrm>
            <a:off x="3655209" y="468342"/>
            <a:ext cx="4783327" cy="3697685"/>
          </a:xfrm>
        </p:spPr>
        <p:txBody>
          <a:bodyPr vert="horz" lIns="68580" tIns="34290" rIns="68580" bIns="34290" rtlCol="0" anchor="ctr">
            <a:normAutofit fontScale="77500" lnSpcReduction="20000"/>
          </a:bodyPr>
          <a:lstStyle/>
          <a:p>
            <a:pPr>
              <a:buFont typeface="Arial" panose="020B0604020202020204" pitchFamily="34" charset="0"/>
              <a:buChar char="•"/>
            </a:pPr>
            <a:r>
              <a:rPr lang="en-US" dirty="0"/>
              <a:t>They will have a better-than-average understanding of how things works behind the scenes and why we do them the way we do</a:t>
            </a:r>
          </a:p>
          <a:p>
            <a:pPr>
              <a:buFont typeface="Arial" panose="020B0604020202020204" pitchFamily="34" charset="0"/>
              <a:buChar char="•"/>
            </a:pPr>
            <a:r>
              <a:rPr lang="en-US" dirty="0"/>
              <a:t>They can be advocates for your resource needs</a:t>
            </a:r>
          </a:p>
          <a:p>
            <a:pPr>
              <a:buFont typeface="Arial" panose="020B0604020202020204" pitchFamily="34" charset="0"/>
              <a:buChar char="•"/>
            </a:pPr>
            <a:r>
              <a:rPr lang="en-US" dirty="0"/>
              <a:t>They can market you better than just about any other media source</a:t>
            </a:r>
          </a:p>
          <a:p>
            <a:pPr>
              <a:buFont typeface="Arial" panose="020B0604020202020204" pitchFamily="34" charset="0"/>
              <a:buChar char="•"/>
            </a:pPr>
            <a:r>
              <a:rPr lang="en-US" dirty="0"/>
              <a:t>Ambassadors of Good Will</a:t>
            </a:r>
          </a:p>
        </p:txBody>
      </p:sp>
    </p:spTree>
    <p:extLst>
      <p:ext uri="{BB962C8B-B14F-4D97-AF65-F5344CB8AC3E}">
        <p14:creationId xmlns:p14="http://schemas.microsoft.com/office/powerpoint/2010/main" val="316323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 y="211931"/>
            <a:ext cx="3476064" cy="994172"/>
          </a:xfrm>
          <a:ln>
            <a:noFill/>
          </a:ln>
        </p:spPr>
        <p:txBody>
          <a:bodyPr>
            <a:normAutofit/>
          </a:bodyPr>
          <a:lstStyle/>
          <a:p>
            <a:pPr>
              <a:defRPr/>
            </a:pPr>
            <a:r>
              <a:rPr lang="en-US" sz="3600" b="1" dirty="0">
                <a:solidFill>
                  <a:srgbClr val="C00000"/>
                </a:solidFill>
              </a:rPr>
              <a:t>Survey Says……</a:t>
            </a:r>
          </a:p>
        </p:txBody>
      </p:sp>
      <p:sp>
        <p:nvSpPr>
          <p:cNvPr id="19458" name="Content Placeholder 2"/>
          <p:cNvSpPr>
            <a:spLocks noGrp="1"/>
          </p:cNvSpPr>
          <p:nvPr>
            <p:ph idx="4294967295"/>
          </p:nvPr>
        </p:nvSpPr>
        <p:spPr>
          <a:xfrm>
            <a:off x="76200" y="1431131"/>
            <a:ext cx="6779419" cy="2742010"/>
          </a:xfrm>
        </p:spPr>
        <p:txBody>
          <a:bodyPr/>
          <a:lstStyle/>
          <a:p>
            <a:r>
              <a:rPr lang="en-US" altLang="en-US" sz="3000" dirty="0">
                <a:latin typeface="+mj-lt"/>
              </a:rPr>
              <a:t>Show Up Quick</a:t>
            </a:r>
          </a:p>
          <a:p>
            <a:r>
              <a:rPr lang="en-US" altLang="en-US" sz="3000" dirty="0">
                <a:latin typeface="+mj-lt"/>
              </a:rPr>
              <a:t>Solve My Problem</a:t>
            </a:r>
          </a:p>
          <a:p>
            <a:r>
              <a:rPr lang="en-US" altLang="en-US" sz="3000" dirty="0">
                <a:latin typeface="+mj-lt"/>
              </a:rPr>
              <a:t>Be Nice</a:t>
            </a:r>
          </a:p>
          <a:p>
            <a:r>
              <a:rPr lang="en-US" altLang="en-US" sz="3000" dirty="0">
                <a:latin typeface="+mj-lt"/>
              </a:rPr>
              <a:t>Don’t Cost Me a Lot of Money!!</a:t>
            </a:r>
          </a:p>
          <a:p>
            <a:endParaRPr lang="en-US" altLang="en-US" sz="2400" dirty="0"/>
          </a:p>
        </p:txBody>
      </p:sp>
      <p:pic>
        <p:nvPicPr>
          <p:cNvPr id="1945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88131"/>
            <a:ext cx="4038071" cy="2692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7943449"/>
      </p:ext>
    </p:extLst>
  </p:cSld>
  <p:clrMapOvr>
    <a:masterClrMapping/>
  </p:clrMapOvr>
</p:sld>
</file>

<file path=ppt/theme/_rels/themeOverride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image" Target="../media/image28.jpeg"/></Relationships>
</file>

<file path=ppt/theme/theme1.xml><?xml version="1.0" encoding="utf-8"?>
<a:theme xmlns:a="http://schemas.openxmlformats.org/drawingml/2006/main" name="Office Theme">
  <a:themeElements>
    <a:clrScheme name="Custom 3">
      <a:dk1>
        <a:sysClr val="windowText" lastClr="000000"/>
      </a:dk1>
      <a:lt1>
        <a:sysClr val="window" lastClr="FFFFFF"/>
      </a:lt1>
      <a:dk2>
        <a:srgbClr val="003C71"/>
      </a:dk2>
      <a:lt2>
        <a:srgbClr val="A6192E"/>
      </a:lt2>
      <a:accent1>
        <a:srgbClr val="EAAA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C784BE844CF64B943F8AA196184EA2" ma:contentTypeVersion="10" ma:contentTypeDescription="Create a new document." ma:contentTypeScope="" ma:versionID="3f9f17e3ed7833dee7211f3e900d53a3">
  <xsd:schema xmlns:xsd="http://www.w3.org/2001/XMLSchema" xmlns:xs="http://www.w3.org/2001/XMLSchema" xmlns:p="http://schemas.microsoft.com/office/2006/metadata/properties" xmlns:ns1="http://schemas.microsoft.com/sharepoint/v3" xmlns:ns2="e41f15d4-6a17-4f69-9972-01fbf69ed870" xmlns:ns3="81a09c93-7ffe-4bfc-a2a6-8decf920651c" targetNamespace="http://schemas.microsoft.com/office/2006/metadata/properties" ma:root="true" ma:fieldsID="5607447acfdb0509ddb47dc4d0755a05" ns1:_="" ns2:_="" ns3:_="">
    <xsd:import namespace="http://schemas.microsoft.com/sharepoint/v3"/>
    <xsd:import namespace="e41f15d4-6a17-4f69-9972-01fbf69ed870"/>
    <xsd:import namespace="81a09c93-7ffe-4bfc-a2a6-8decf920651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1:_ip_UnifiedCompliancePolicyProperties" minOccurs="0"/>
                <xsd:element ref="ns1:_ip_UnifiedCompliancePolicyUIAc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41f15d4-6a17-4f69-9972-01fbf69ed8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1a09c93-7ffe-4bfc-a2a6-8decf920651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7E4F86DB-6BC8-4E62-8F28-C82B8E8FB299}"/>
</file>

<file path=customXml/itemProps2.xml><?xml version="1.0" encoding="utf-8"?>
<ds:datastoreItem xmlns:ds="http://schemas.openxmlformats.org/officeDocument/2006/customXml" ds:itemID="{7AF9EC21-713D-4F7D-BC6A-8C803CD3B6F7}">
  <ds:schemaRefs>
    <ds:schemaRef ds:uri="http://schemas.microsoft.com/sharepoint/v3/contenttype/forms"/>
  </ds:schemaRefs>
</ds:datastoreItem>
</file>

<file path=customXml/itemProps3.xml><?xml version="1.0" encoding="utf-8"?>
<ds:datastoreItem xmlns:ds="http://schemas.openxmlformats.org/officeDocument/2006/customXml" ds:itemID="{F1D87ED1-17DB-4E34-8DB8-19673846C224}">
  <ds:schemaRefs>
    <ds:schemaRef ds:uri="http://schemas.microsoft.com/office/2006/documentManagement/types"/>
    <ds:schemaRef ds:uri="http://purl.org/dc/elements/1.1/"/>
    <ds:schemaRef ds:uri="http://schemas.microsoft.com/office/2006/metadata/properties"/>
    <ds:schemaRef ds:uri="http://www.w3.org/XML/1998/namespace"/>
    <ds:schemaRef ds:uri="http://purl.org/dc/dcmitype/"/>
    <ds:schemaRef ds:uri="2954e4be-eb8d-403a-980d-f4bdcf9c4b00"/>
    <ds:schemaRef ds:uri="http://schemas.microsoft.com/sharepoint/v3"/>
    <ds:schemaRef ds:uri="http://schemas.microsoft.com/office/infopath/2007/PartnerControls"/>
    <ds:schemaRef ds:uri="http://schemas.openxmlformats.org/package/2006/metadata/core-properties"/>
    <ds:schemaRef ds:uri="19f07d3d-c0ae-4d22-8581-ce4d47e2437c"/>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255</TotalTime>
  <Words>2223</Words>
  <Application>Microsoft Office PowerPoint</Application>
  <PresentationFormat>Custom</PresentationFormat>
  <Paragraphs>359</Paragraphs>
  <Slides>72</Slides>
  <Notes>68</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72</vt:i4>
      </vt:variant>
    </vt:vector>
  </HeadingPairs>
  <TitlesOfParts>
    <vt:vector size="84" baseType="lpstr">
      <vt:lpstr>Adobe Fan Heiti Std B</vt:lpstr>
      <vt:lpstr>Arial</vt:lpstr>
      <vt:lpstr>Calibri</vt:lpstr>
      <vt:lpstr>Calibri Light</vt:lpstr>
      <vt:lpstr>Franklin Gothic Book</vt:lpstr>
      <vt:lpstr>Helvetica Neue</vt:lpstr>
      <vt:lpstr>Helvetica Neue Light</vt:lpstr>
      <vt:lpstr>Lato</vt:lpstr>
      <vt:lpstr>Times New Roman</vt:lpstr>
      <vt:lpstr>Office Theme</vt:lpstr>
      <vt:lpstr>Chart</vt:lpstr>
      <vt:lpstr>Presentation</vt:lpstr>
      <vt:lpstr>Measuring and Reporting Your Agency’s Real Value to the Community</vt:lpstr>
      <vt:lpstr>John P. Binaski MS, EFO, CFO</vt:lpstr>
      <vt:lpstr>Objectives</vt:lpstr>
      <vt:lpstr>Performance Management Initiatives</vt:lpstr>
      <vt:lpstr>PowerPoint Presentation</vt:lpstr>
      <vt:lpstr>Ask your citizens if they like the Fire Department?</vt:lpstr>
      <vt:lpstr>Community Stakeholder Task Force</vt:lpstr>
      <vt:lpstr>Advantages of involving your community</vt:lpstr>
      <vt:lpstr>Survey Says……</vt:lpstr>
      <vt:lpstr>Findings (Outcomes) that Matter</vt:lpstr>
      <vt:lpstr>PowerPoint Presentation</vt:lpstr>
      <vt:lpstr>Calls for Service </vt:lpstr>
      <vt:lpstr>Calls for Service vs. Workload </vt:lpstr>
      <vt:lpstr>PowerPoint Presentation</vt:lpstr>
      <vt:lpstr>PowerPoint Presentation</vt:lpstr>
      <vt:lpstr>Calls for Service </vt:lpstr>
      <vt:lpstr>Calls for Service 80/20 </vt:lpstr>
      <vt:lpstr>Calls for Service By Type </vt:lpstr>
      <vt:lpstr>PowerPoint Presentation</vt:lpstr>
      <vt:lpstr>What is wrong with this measurement?</vt:lpstr>
      <vt:lpstr>The Old “Firefighters Per One Thousand” Story</vt:lpstr>
      <vt:lpstr>PowerPoint Presentation</vt:lpstr>
      <vt:lpstr>Credibility is the currency you earn today and can spend later, with interest.</vt:lpstr>
      <vt:lpstr>Lesson Learned</vt:lpstr>
      <vt:lpstr>Activities</vt:lpstr>
      <vt:lpstr>Outputs</vt:lpstr>
      <vt:lpstr>PowerPoint Presentation</vt:lpstr>
      <vt:lpstr>Discovering Outcomes that Matter to your Community?</vt:lpstr>
      <vt:lpstr>PowerPoint Presentation</vt:lpstr>
      <vt:lpstr>Why Report Outcomes vs Outputs?</vt:lpstr>
      <vt:lpstr>   Outcomes</vt:lpstr>
      <vt:lpstr>     Outcomes</vt:lpstr>
      <vt:lpstr>PowerPoint Presentation</vt:lpstr>
      <vt:lpstr>What Kills you First?</vt:lpstr>
      <vt:lpstr>Chances of Injury or Death in a Home Fire </vt:lpstr>
      <vt:lpstr>How Much Would Being Displaced for a Year Cost You?</vt:lpstr>
      <vt:lpstr>PowerPoint Presentation</vt:lpstr>
      <vt:lpstr>Cost of Burn Injuries</vt:lpstr>
      <vt:lpstr>What is the economic impact of blighted structures?</vt:lpstr>
      <vt:lpstr>All of this gets us to an Outcome:</vt:lpstr>
      <vt:lpstr>EMS Outcomes</vt:lpstr>
      <vt:lpstr>PowerPoint Presentation</vt:lpstr>
      <vt:lpstr>Keeping Insurance Rates Low</vt:lpstr>
      <vt:lpstr>PowerPoint Presentation</vt:lpstr>
      <vt:lpstr>Show How you Save Taxpayers Money</vt:lpstr>
      <vt:lpstr>PowerPoint Presentation</vt:lpstr>
      <vt:lpstr>Does the fire dept. provide good value for my $?</vt:lpstr>
      <vt:lpstr>How Much Does LF&amp;R Cost me?</vt:lpstr>
      <vt:lpstr>PowerPoint Presentation</vt:lpstr>
      <vt:lpstr>All of this gets us to an Outcome:</vt:lpstr>
      <vt:lpstr>Does your agency provide good value for the taxpayer’s money?</vt:lpstr>
      <vt:lpstr>Where is your Wasted $$ Going?</vt:lpstr>
      <vt:lpstr>Where is your Wasted $$ Going?</vt:lpstr>
      <vt:lpstr>EMS Outcomes</vt:lpstr>
      <vt:lpstr>How You Present Outcomes and Data Matters</vt:lpstr>
      <vt:lpstr>PowerPoint Presentation</vt:lpstr>
      <vt:lpstr>PowerPoint Presentation</vt:lpstr>
      <vt:lpstr>PowerPoint Presentation</vt:lpstr>
      <vt:lpstr>Telling the NOT SO GOOD Story</vt:lpstr>
      <vt:lpstr>PowerPoint Presentation</vt:lpstr>
      <vt:lpstr>PowerPoint Presentation</vt:lpstr>
      <vt:lpstr>PowerPoint Presentation</vt:lpstr>
      <vt:lpstr>PowerPoint Presentation</vt:lpstr>
      <vt:lpstr>PowerPoint Presentation</vt:lpstr>
      <vt:lpstr>Civilian Lives Saved - 2017</vt:lpstr>
      <vt:lpstr>Pets Saved – 2017</vt:lpstr>
      <vt:lpstr>PowerPoint Presentation</vt:lpstr>
      <vt:lpstr>CPR Fraction </vt:lpstr>
      <vt:lpstr>PowerPoint Presentation</vt:lpstr>
      <vt:lpstr>Maintain Accredited Status Through CPSE </vt:lpstr>
      <vt:lpstr>In Conclusion</vt:lpstr>
      <vt:lpstr>Contact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Can Go Here</dc:title>
  <dc:creator>Jason Nauman</dc:creator>
  <cp:lastModifiedBy>John Binaski</cp:lastModifiedBy>
  <cp:revision>53</cp:revision>
  <dcterms:created xsi:type="dcterms:W3CDTF">2011-11-07T18:48:38Z</dcterms:created>
  <dcterms:modified xsi:type="dcterms:W3CDTF">2019-03-18T22:27:09Z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0x01010030C784BE844CF64B943F8AA196184EA2</vt:lpwstr>
  </property>
  <property fmtid="{D5CDD505-2E9C-101B-9397-08002B2CF9AE}" pid="3" name="URL">
    <vt:lpwstr/>
  </property>
  <property fmtid="{D5CDD505-2E9C-101B-9397-08002B2CF9AE}" pid="4" name="DocumentSetDescription">
    <vt:lpwstr/>
  </property>
</Properties>
</file>