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 id="2147483732" r:id="rId5"/>
    <p:sldMasterId id="2147483744" r:id="rId6"/>
    <p:sldMasterId id="2147483756" r:id="rId7"/>
    <p:sldMasterId id="2147483768" r:id="rId8"/>
    <p:sldMasterId id="2147483780" r:id="rId9"/>
    <p:sldMasterId id="2147483792" r:id="rId10"/>
    <p:sldMasterId id="2147483816" r:id="rId11"/>
  </p:sldMasterIdLst>
  <p:handoutMasterIdLst>
    <p:handoutMasterId r:id="rId65"/>
  </p:handoutMasterIdLst>
  <p:sldIdLst>
    <p:sldId id="256" r:id="rId12"/>
    <p:sldId id="301" r:id="rId13"/>
    <p:sldId id="323" r:id="rId14"/>
    <p:sldId id="300" r:id="rId15"/>
    <p:sldId id="327" r:id="rId16"/>
    <p:sldId id="306" r:id="rId17"/>
    <p:sldId id="302" r:id="rId18"/>
    <p:sldId id="303" r:id="rId19"/>
    <p:sldId id="328" r:id="rId20"/>
    <p:sldId id="305" r:id="rId21"/>
    <p:sldId id="351" r:id="rId22"/>
    <p:sldId id="308" r:id="rId23"/>
    <p:sldId id="331" r:id="rId24"/>
    <p:sldId id="350" r:id="rId25"/>
    <p:sldId id="332" r:id="rId26"/>
    <p:sldId id="334" r:id="rId27"/>
    <p:sldId id="333" r:id="rId28"/>
    <p:sldId id="309" r:id="rId29"/>
    <p:sldId id="310" r:id="rId30"/>
    <p:sldId id="337" r:id="rId31"/>
    <p:sldId id="338" r:id="rId32"/>
    <p:sldId id="339" r:id="rId33"/>
    <p:sldId id="262" r:id="rId34"/>
    <p:sldId id="311" r:id="rId35"/>
    <p:sldId id="340" r:id="rId36"/>
    <p:sldId id="341" r:id="rId37"/>
    <p:sldId id="342" r:id="rId38"/>
    <p:sldId id="343" r:id="rId39"/>
    <p:sldId id="344" r:id="rId40"/>
    <p:sldId id="345" r:id="rId41"/>
    <p:sldId id="346" r:id="rId42"/>
    <p:sldId id="347" r:id="rId43"/>
    <p:sldId id="348" r:id="rId44"/>
    <p:sldId id="349" r:id="rId45"/>
    <p:sldId id="312" r:id="rId46"/>
    <p:sldId id="352" r:id="rId47"/>
    <p:sldId id="353" r:id="rId48"/>
    <p:sldId id="354" r:id="rId49"/>
    <p:sldId id="355" r:id="rId50"/>
    <p:sldId id="356" r:id="rId51"/>
    <p:sldId id="357" r:id="rId52"/>
    <p:sldId id="363" r:id="rId53"/>
    <p:sldId id="362" r:id="rId54"/>
    <p:sldId id="359" r:id="rId55"/>
    <p:sldId id="360" r:id="rId56"/>
    <p:sldId id="313" r:id="rId57"/>
    <p:sldId id="318" r:id="rId58"/>
    <p:sldId id="361" r:id="rId59"/>
    <p:sldId id="314" r:id="rId60"/>
    <p:sldId id="322" r:id="rId61"/>
    <p:sldId id="316" r:id="rId62"/>
    <p:sldId id="315" r:id="rId63"/>
    <p:sldId id="335" r:id="rId6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AE0"/>
    <a:srgbClr val="28501E"/>
    <a:srgbClr val="F9E445"/>
    <a:srgbClr val="D8C007"/>
    <a:srgbClr val="C5B50F"/>
    <a:srgbClr val="9F053B"/>
    <a:srgbClr val="F5D7D7"/>
    <a:srgbClr val="C0BBC1"/>
    <a:srgbClr val="EBE9F7"/>
    <a:srgbClr val="AB1D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6" d="100"/>
          <a:sy n="76" d="100"/>
        </p:scale>
        <p:origin x="720"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A03487-6480-4EF3-8BCB-D3F497925CF6}" type="doc">
      <dgm:prSet loTypeId="urn:microsoft.com/office/officeart/2005/8/layout/process1" loCatId="process" qsTypeId="urn:microsoft.com/office/officeart/2005/8/quickstyle/simple3" qsCatId="simple" csTypeId="urn:microsoft.com/office/officeart/2005/8/colors/accent1_2" csCatId="accent1" phldr="1"/>
      <dgm:spPr/>
    </dgm:pt>
    <dgm:pt modelId="{ABFC6C7F-EA31-4B95-BFD8-791552C1397A}">
      <dgm:prSet phldrT="[Text]"/>
      <dgm:spPr/>
      <dgm:t>
        <a:bodyPr/>
        <a:lstStyle/>
        <a:p>
          <a:endParaRPr lang="en-US" dirty="0"/>
        </a:p>
        <a:p>
          <a:r>
            <a:rPr lang="en-US" dirty="0"/>
            <a:t>Leadership</a:t>
          </a:r>
        </a:p>
        <a:p>
          <a:r>
            <a:rPr lang="en-US" dirty="0"/>
            <a:t>Workplace Bullying</a:t>
          </a:r>
        </a:p>
        <a:p>
          <a:r>
            <a:rPr lang="en-US" dirty="0"/>
            <a:t> </a:t>
          </a:r>
        </a:p>
      </dgm:t>
    </dgm:pt>
    <dgm:pt modelId="{C5AC16FF-592A-4366-A876-C4222EC3AC8A}" type="parTrans" cxnId="{2BE0B711-7D38-4366-A473-C47F338AA5E2}">
      <dgm:prSet/>
      <dgm:spPr/>
      <dgm:t>
        <a:bodyPr/>
        <a:lstStyle/>
        <a:p>
          <a:endParaRPr lang="en-US"/>
        </a:p>
      </dgm:t>
    </dgm:pt>
    <dgm:pt modelId="{CB89EE40-6694-4A25-A619-395632DB7FCA}" type="sibTrans" cxnId="{2BE0B711-7D38-4366-A473-C47F338AA5E2}">
      <dgm:prSet/>
      <dgm:spPr/>
      <dgm:t>
        <a:bodyPr/>
        <a:lstStyle/>
        <a:p>
          <a:endParaRPr lang="en-US"/>
        </a:p>
      </dgm:t>
    </dgm:pt>
    <dgm:pt modelId="{EC4A93E2-8D31-4FAD-9857-13C85ED2C9A1}">
      <dgm:prSet phldrT="[Text]"/>
      <dgm:spPr/>
      <dgm:t>
        <a:bodyPr/>
        <a:lstStyle/>
        <a:p>
          <a:r>
            <a:rPr lang="en-US" dirty="0"/>
            <a:t>Organizational Culture </a:t>
          </a:r>
        </a:p>
      </dgm:t>
    </dgm:pt>
    <dgm:pt modelId="{7BB8081A-C7E1-495F-BE5F-70F9862AA967}" type="parTrans" cxnId="{230AC450-D08D-4DE8-95F3-17FB3BA71958}">
      <dgm:prSet/>
      <dgm:spPr/>
      <dgm:t>
        <a:bodyPr/>
        <a:lstStyle/>
        <a:p>
          <a:endParaRPr lang="en-US"/>
        </a:p>
      </dgm:t>
    </dgm:pt>
    <dgm:pt modelId="{40735F8C-36E1-4DBC-80F1-1CB6791398A3}" type="sibTrans" cxnId="{230AC450-D08D-4DE8-95F3-17FB3BA71958}">
      <dgm:prSet/>
      <dgm:spPr/>
      <dgm:t>
        <a:bodyPr/>
        <a:lstStyle/>
        <a:p>
          <a:endParaRPr lang="en-US"/>
        </a:p>
      </dgm:t>
    </dgm:pt>
    <dgm:pt modelId="{FDB4A9C6-6143-4480-A3B5-F759DAA49035}">
      <dgm:prSet phldrT="[Text]"/>
      <dgm:spPr/>
      <dgm:t>
        <a:bodyPr/>
        <a:lstStyle/>
        <a:p>
          <a:r>
            <a:rPr lang="en-US" dirty="0"/>
            <a:t>Target/Witness </a:t>
          </a:r>
        </a:p>
        <a:p>
          <a:r>
            <a:rPr lang="en-US" dirty="0"/>
            <a:t>Perception of an Unsafe Environment</a:t>
          </a:r>
        </a:p>
      </dgm:t>
    </dgm:pt>
    <dgm:pt modelId="{978DB5BC-7B9E-4295-81A7-236B02CA2372}" type="parTrans" cxnId="{11FBA054-7B7F-417C-9092-C0EF825635BD}">
      <dgm:prSet/>
      <dgm:spPr/>
      <dgm:t>
        <a:bodyPr/>
        <a:lstStyle/>
        <a:p>
          <a:endParaRPr lang="en-US"/>
        </a:p>
      </dgm:t>
    </dgm:pt>
    <dgm:pt modelId="{F01234E2-37E8-457E-A1DA-2D907AF7718B}" type="sibTrans" cxnId="{11FBA054-7B7F-417C-9092-C0EF825635BD}">
      <dgm:prSet/>
      <dgm:spPr/>
      <dgm:t>
        <a:bodyPr/>
        <a:lstStyle/>
        <a:p>
          <a:endParaRPr lang="en-US"/>
        </a:p>
      </dgm:t>
    </dgm:pt>
    <dgm:pt modelId="{357554AA-F75B-44FC-A7A4-CAE86089E35A}" type="pres">
      <dgm:prSet presAssocID="{37A03487-6480-4EF3-8BCB-D3F497925CF6}" presName="Name0" presStyleCnt="0">
        <dgm:presLayoutVars>
          <dgm:dir/>
          <dgm:resizeHandles val="exact"/>
        </dgm:presLayoutVars>
      </dgm:prSet>
      <dgm:spPr/>
    </dgm:pt>
    <dgm:pt modelId="{5B1EADF4-86C7-429F-AD49-546D1463AA49}" type="pres">
      <dgm:prSet presAssocID="{ABFC6C7F-EA31-4B95-BFD8-791552C1397A}" presName="node" presStyleLbl="node1" presStyleIdx="0" presStyleCnt="3">
        <dgm:presLayoutVars>
          <dgm:bulletEnabled val="1"/>
        </dgm:presLayoutVars>
      </dgm:prSet>
      <dgm:spPr/>
    </dgm:pt>
    <dgm:pt modelId="{2FF38AC1-EE69-434B-A4A3-85EB8A90A183}" type="pres">
      <dgm:prSet presAssocID="{CB89EE40-6694-4A25-A619-395632DB7FCA}" presName="sibTrans" presStyleLbl="sibTrans2D1" presStyleIdx="0" presStyleCnt="2"/>
      <dgm:spPr/>
    </dgm:pt>
    <dgm:pt modelId="{54F929D7-1D5A-4B3C-9B59-50B68CE993C1}" type="pres">
      <dgm:prSet presAssocID="{CB89EE40-6694-4A25-A619-395632DB7FCA}" presName="connectorText" presStyleLbl="sibTrans2D1" presStyleIdx="0" presStyleCnt="2"/>
      <dgm:spPr/>
    </dgm:pt>
    <dgm:pt modelId="{A22576D8-8E01-47EF-AF06-3220817D141E}" type="pres">
      <dgm:prSet presAssocID="{EC4A93E2-8D31-4FAD-9857-13C85ED2C9A1}" presName="node" presStyleLbl="node1" presStyleIdx="1" presStyleCnt="3">
        <dgm:presLayoutVars>
          <dgm:bulletEnabled val="1"/>
        </dgm:presLayoutVars>
      </dgm:prSet>
      <dgm:spPr/>
    </dgm:pt>
    <dgm:pt modelId="{1BED42DC-E20C-41F9-9842-54D0A7EFBF8E}" type="pres">
      <dgm:prSet presAssocID="{40735F8C-36E1-4DBC-80F1-1CB6791398A3}" presName="sibTrans" presStyleLbl="sibTrans2D1" presStyleIdx="1" presStyleCnt="2"/>
      <dgm:spPr/>
    </dgm:pt>
    <dgm:pt modelId="{EEAC3D53-2B13-4047-A2FD-A7E0C7669E10}" type="pres">
      <dgm:prSet presAssocID="{40735F8C-36E1-4DBC-80F1-1CB6791398A3}" presName="connectorText" presStyleLbl="sibTrans2D1" presStyleIdx="1" presStyleCnt="2"/>
      <dgm:spPr/>
    </dgm:pt>
    <dgm:pt modelId="{71FFAD9C-4439-454F-A93D-55DB004FC374}" type="pres">
      <dgm:prSet presAssocID="{FDB4A9C6-6143-4480-A3B5-F759DAA49035}" presName="node" presStyleLbl="node1" presStyleIdx="2" presStyleCnt="3">
        <dgm:presLayoutVars>
          <dgm:bulletEnabled val="1"/>
        </dgm:presLayoutVars>
      </dgm:prSet>
      <dgm:spPr/>
    </dgm:pt>
  </dgm:ptLst>
  <dgm:cxnLst>
    <dgm:cxn modelId="{2BE0B711-7D38-4366-A473-C47F338AA5E2}" srcId="{37A03487-6480-4EF3-8BCB-D3F497925CF6}" destId="{ABFC6C7F-EA31-4B95-BFD8-791552C1397A}" srcOrd="0" destOrd="0" parTransId="{C5AC16FF-592A-4366-A876-C4222EC3AC8A}" sibTransId="{CB89EE40-6694-4A25-A619-395632DB7FCA}"/>
    <dgm:cxn modelId="{451B4936-F66A-4A02-8907-A7ABBE2A7CC3}" type="presOf" srcId="{EC4A93E2-8D31-4FAD-9857-13C85ED2C9A1}" destId="{A22576D8-8E01-47EF-AF06-3220817D141E}" srcOrd="0" destOrd="0" presId="urn:microsoft.com/office/officeart/2005/8/layout/process1"/>
    <dgm:cxn modelId="{1F81C069-97A1-4266-B9F7-A1C0B7DD1F37}" type="presOf" srcId="{40735F8C-36E1-4DBC-80F1-1CB6791398A3}" destId="{EEAC3D53-2B13-4047-A2FD-A7E0C7669E10}" srcOrd="1" destOrd="0" presId="urn:microsoft.com/office/officeart/2005/8/layout/process1"/>
    <dgm:cxn modelId="{230AC450-D08D-4DE8-95F3-17FB3BA71958}" srcId="{37A03487-6480-4EF3-8BCB-D3F497925CF6}" destId="{EC4A93E2-8D31-4FAD-9857-13C85ED2C9A1}" srcOrd="1" destOrd="0" parTransId="{7BB8081A-C7E1-495F-BE5F-70F9862AA967}" sibTransId="{40735F8C-36E1-4DBC-80F1-1CB6791398A3}"/>
    <dgm:cxn modelId="{11FBA054-7B7F-417C-9092-C0EF825635BD}" srcId="{37A03487-6480-4EF3-8BCB-D3F497925CF6}" destId="{FDB4A9C6-6143-4480-A3B5-F759DAA49035}" srcOrd="2" destOrd="0" parTransId="{978DB5BC-7B9E-4295-81A7-236B02CA2372}" sibTransId="{F01234E2-37E8-457E-A1DA-2D907AF7718B}"/>
    <dgm:cxn modelId="{17992290-860A-40CA-847E-A724CB38B040}" type="presOf" srcId="{40735F8C-36E1-4DBC-80F1-1CB6791398A3}" destId="{1BED42DC-E20C-41F9-9842-54D0A7EFBF8E}" srcOrd="0" destOrd="0" presId="urn:microsoft.com/office/officeart/2005/8/layout/process1"/>
    <dgm:cxn modelId="{B83F589E-136E-4DC2-BBBE-8E2E166C0A5A}" type="presOf" srcId="{CB89EE40-6694-4A25-A619-395632DB7FCA}" destId="{54F929D7-1D5A-4B3C-9B59-50B68CE993C1}" srcOrd="1" destOrd="0" presId="urn:microsoft.com/office/officeart/2005/8/layout/process1"/>
    <dgm:cxn modelId="{89170BB6-845A-4B59-BA1E-7779C713484D}" type="presOf" srcId="{ABFC6C7F-EA31-4B95-BFD8-791552C1397A}" destId="{5B1EADF4-86C7-429F-AD49-546D1463AA49}" srcOrd="0" destOrd="0" presId="urn:microsoft.com/office/officeart/2005/8/layout/process1"/>
    <dgm:cxn modelId="{9FD4AABD-313B-4E0F-83F2-4D85EDB9C5C9}" type="presOf" srcId="{37A03487-6480-4EF3-8BCB-D3F497925CF6}" destId="{357554AA-F75B-44FC-A7A4-CAE86089E35A}" srcOrd="0" destOrd="0" presId="urn:microsoft.com/office/officeart/2005/8/layout/process1"/>
    <dgm:cxn modelId="{F82F73CE-F665-492D-8DFD-5A0DEC5194F3}" type="presOf" srcId="{FDB4A9C6-6143-4480-A3B5-F759DAA49035}" destId="{71FFAD9C-4439-454F-A93D-55DB004FC374}" srcOrd="0" destOrd="0" presId="urn:microsoft.com/office/officeart/2005/8/layout/process1"/>
    <dgm:cxn modelId="{320FFCE7-1271-4ACA-A0F5-97C5A3204C3C}" type="presOf" srcId="{CB89EE40-6694-4A25-A619-395632DB7FCA}" destId="{2FF38AC1-EE69-434B-A4A3-85EB8A90A183}" srcOrd="0" destOrd="0" presId="urn:microsoft.com/office/officeart/2005/8/layout/process1"/>
    <dgm:cxn modelId="{983EEB93-F7D9-4884-AC88-0D6FA70D64B3}" type="presParOf" srcId="{357554AA-F75B-44FC-A7A4-CAE86089E35A}" destId="{5B1EADF4-86C7-429F-AD49-546D1463AA49}" srcOrd="0" destOrd="0" presId="urn:microsoft.com/office/officeart/2005/8/layout/process1"/>
    <dgm:cxn modelId="{8BDBAC3F-92DC-4596-8A68-FF2B170A505B}" type="presParOf" srcId="{357554AA-F75B-44FC-A7A4-CAE86089E35A}" destId="{2FF38AC1-EE69-434B-A4A3-85EB8A90A183}" srcOrd="1" destOrd="0" presId="urn:microsoft.com/office/officeart/2005/8/layout/process1"/>
    <dgm:cxn modelId="{945A8F79-6F95-4B12-9F44-DB32B12EBF5B}" type="presParOf" srcId="{2FF38AC1-EE69-434B-A4A3-85EB8A90A183}" destId="{54F929D7-1D5A-4B3C-9B59-50B68CE993C1}" srcOrd="0" destOrd="0" presId="urn:microsoft.com/office/officeart/2005/8/layout/process1"/>
    <dgm:cxn modelId="{BE98F079-13B9-4BB5-A36A-10D21CC5E2A7}" type="presParOf" srcId="{357554AA-F75B-44FC-A7A4-CAE86089E35A}" destId="{A22576D8-8E01-47EF-AF06-3220817D141E}" srcOrd="2" destOrd="0" presId="urn:microsoft.com/office/officeart/2005/8/layout/process1"/>
    <dgm:cxn modelId="{D67FEA67-A072-440E-AE11-30454EDC0AF0}" type="presParOf" srcId="{357554AA-F75B-44FC-A7A4-CAE86089E35A}" destId="{1BED42DC-E20C-41F9-9842-54D0A7EFBF8E}" srcOrd="3" destOrd="0" presId="urn:microsoft.com/office/officeart/2005/8/layout/process1"/>
    <dgm:cxn modelId="{1F4473E5-CECE-4017-B004-0A2B883AF75B}" type="presParOf" srcId="{1BED42DC-E20C-41F9-9842-54D0A7EFBF8E}" destId="{EEAC3D53-2B13-4047-A2FD-A7E0C7669E10}" srcOrd="0" destOrd="0" presId="urn:microsoft.com/office/officeart/2005/8/layout/process1"/>
    <dgm:cxn modelId="{5FA9326C-891A-45E0-A005-ACD167D3C2D7}" type="presParOf" srcId="{357554AA-F75B-44FC-A7A4-CAE86089E35A}" destId="{71FFAD9C-4439-454F-A93D-55DB004FC37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1EADF4-86C7-429F-AD49-546D1463AA49}">
      <dsp:nvSpPr>
        <dsp:cNvPr id="0" name=""/>
        <dsp:cNvSpPr/>
      </dsp:nvSpPr>
      <dsp:spPr>
        <a:xfrm>
          <a:off x="9644" y="1329967"/>
          <a:ext cx="2882503" cy="1729501"/>
        </a:xfrm>
        <a:prstGeom prst="roundRect">
          <a:avLst>
            <a:gd name="adj" fmla="val 10000"/>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Leadership</a:t>
          </a:r>
        </a:p>
        <a:p>
          <a:pPr marL="0" lvl="0" indent="0" algn="ctr" defTabSz="889000">
            <a:lnSpc>
              <a:spcPct val="90000"/>
            </a:lnSpc>
            <a:spcBef>
              <a:spcPct val="0"/>
            </a:spcBef>
            <a:spcAft>
              <a:spcPct val="35000"/>
            </a:spcAft>
            <a:buNone/>
          </a:pPr>
          <a:r>
            <a:rPr lang="en-US" sz="2000" kern="1200" dirty="0"/>
            <a:t>Workplace Bullying</a:t>
          </a:r>
        </a:p>
        <a:p>
          <a:pPr marL="0" lvl="0" indent="0" algn="ctr" defTabSz="889000">
            <a:lnSpc>
              <a:spcPct val="90000"/>
            </a:lnSpc>
            <a:spcBef>
              <a:spcPct val="0"/>
            </a:spcBef>
            <a:spcAft>
              <a:spcPct val="35000"/>
            </a:spcAft>
            <a:buNone/>
          </a:pPr>
          <a:r>
            <a:rPr lang="en-US" sz="2000" kern="1200" dirty="0"/>
            <a:t> </a:t>
          </a:r>
        </a:p>
      </dsp:txBody>
      <dsp:txXfrm>
        <a:off x="60299" y="1380622"/>
        <a:ext cx="2781193" cy="1628191"/>
      </dsp:txXfrm>
    </dsp:sp>
    <dsp:sp modelId="{2FF38AC1-EE69-434B-A4A3-85EB8A90A183}">
      <dsp:nvSpPr>
        <dsp:cNvPr id="0" name=""/>
        <dsp:cNvSpPr/>
      </dsp:nvSpPr>
      <dsp:spPr>
        <a:xfrm>
          <a:off x="3180397" y="1837288"/>
          <a:ext cx="611090" cy="714860"/>
        </a:xfrm>
        <a:prstGeom prst="rightArrow">
          <a:avLst>
            <a:gd name="adj1" fmla="val 60000"/>
            <a:gd name="adj2" fmla="val 50000"/>
          </a:avLst>
        </a:prstGeom>
        <a:gradFill rotWithShape="0">
          <a:gsLst>
            <a:gs pos="0">
              <a:schemeClr val="accent1">
                <a:tint val="60000"/>
                <a:hueOff val="0"/>
                <a:satOff val="0"/>
                <a:lumOff val="0"/>
                <a:alphaOff val="0"/>
                <a:tint val="70000"/>
                <a:satMod val="130000"/>
              </a:schemeClr>
            </a:gs>
            <a:gs pos="43000">
              <a:schemeClr val="accent1">
                <a:tint val="60000"/>
                <a:hueOff val="0"/>
                <a:satOff val="0"/>
                <a:lumOff val="0"/>
                <a:alphaOff val="0"/>
                <a:tint val="44000"/>
                <a:satMod val="165000"/>
              </a:schemeClr>
            </a:gs>
            <a:gs pos="93000">
              <a:schemeClr val="accent1">
                <a:tint val="60000"/>
                <a:hueOff val="0"/>
                <a:satOff val="0"/>
                <a:lumOff val="0"/>
                <a:alphaOff val="0"/>
                <a:tint val="15000"/>
                <a:satMod val="165000"/>
              </a:schemeClr>
            </a:gs>
            <a:gs pos="100000">
              <a:schemeClr val="accent1">
                <a:tint val="60000"/>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tint val="60000"/>
              <a:hueOff val="0"/>
              <a:satOff val="0"/>
              <a:lumOff val="0"/>
              <a:alphaOff val="0"/>
              <a:shade val="9000"/>
              <a:alpha val="48000"/>
              <a:satMod val="105000"/>
            </a:scheme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180397" y="1980260"/>
        <a:ext cx="427763" cy="428916"/>
      </dsp:txXfrm>
    </dsp:sp>
    <dsp:sp modelId="{A22576D8-8E01-47EF-AF06-3220817D141E}">
      <dsp:nvSpPr>
        <dsp:cNvPr id="0" name=""/>
        <dsp:cNvSpPr/>
      </dsp:nvSpPr>
      <dsp:spPr>
        <a:xfrm>
          <a:off x="4045148" y="1329967"/>
          <a:ext cx="2882503" cy="1729501"/>
        </a:xfrm>
        <a:prstGeom prst="roundRect">
          <a:avLst>
            <a:gd name="adj" fmla="val 10000"/>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Organizational Culture </a:t>
          </a:r>
        </a:p>
      </dsp:txBody>
      <dsp:txXfrm>
        <a:off x="4095803" y="1380622"/>
        <a:ext cx="2781193" cy="1628191"/>
      </dsp:txXfrm>
    </dsp:sp>
    <dsp:sp modelId="{1BED42DC-E20C-41F9-9842-54D0A7EFBF8E}">
      <dsp:nvSpPr>
        <dsp:cNvPr id="0" name=""/>
        <dsp:cNvSpPr/>
      </dsp:nvSpPr>
      <dsp:spPr>
        <a:xfrm>
          <a:off x="7215901" y="1837288"/>
          <a:ext cx="611090" cy="714860"/>
        </a:xfrm>
        <a:prstGeom prst="rightArrow">
          <a:avLst>
            <a:gd name="adj1" fmla="val 60000"/>
            <a:gd name="adj2" fmla="val 50000"/>
          </a:avLst>
        </a:prstGeom>
        <a:gradFill rotWithShape="0">
          <a:gsLst>
            <a:gs pos="0">
              <a:schemeClr val="accent1">
                <a:tint val="60000"/>
                <a:hueOff val="0"/>
                <a:satOff val="0"/>
                <a:lumOff val="0"/>
                <a:alphaOff val="0"/>
                <a:tint val="70000"/>
                <a:satMod val="130000"/>
              </a:schemeClr>
            </a:gs>
            <a:gs pos="43000">
              <a:schemeClr val="accent1">
                <a:tint val="60000"/>
                <a:hueOff val="0"/>
                <a:satOff val="0"/>
                <a:lumOff val="0"/>
                <a:alphaOff val="0"/>
                <a:tint val="44000"/>
                <a:satMod val="165000"/>
              </a:schemeClr>
            </a:gs>
            <a:gs pos="93000">
              <a:schemeClr val="accent1">
                <a:tint val="60000"/>
                <a:hueOff val="0"/>
                <a:satOff val="0"/>
                <a:lumOff val="0"/>
                <a:alphaOff val="0"/>
                <a:tint val="15000"/>
                <a:satMod val="165000"/>
              </a:schemeClr>
            </a:gs>
            <a:gs pos="100000">
              <a:schemeClr val="accent1">
                <a:tint val="60000"/>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tint val="60000"/>
              <a:hueOff val="0"/>
              <a:satOff val="0"/>
              <a:lumOff val="0"/>
              <a:alphaOff val="0"/>
              <a:shade val="9000"/>
              <a:alpha val="48000"/>
              <a:satMod val="105000"/>
            </a:scheme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215901" y="1980260"/>
        <a:ext cx="427763" cy="428916"/>
      </dsp:txXfrm>
    </dsp:sp>
    <dsp:sp modelId="{71FFAD9C-4439-454F-A93D-55DB004FC374}">
      <dsp:nvSpPr>
        <dsp:cNvPr id="0" name=""/>
        <dsp:cNvSpPr/>
      </dsp:nvSpPr>
      <dsp:spPr>
        <a:xfrm>
          <a:off x="8080652" y="1329967"/>
          <a:ext cx="2882503" cy="1729501"/>
        </a:xfrm>
        <a:prstGeom prst="roundRect">
          <a:avLst>
            <a:gd name="adj" fmla="val 10000"/>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Target/Witness </a:t>
          </a:r>
        </a:p>
        <a:p>
          <a:pPr marL="0" lvl="0" indent="0" algn="ctr" defTabSz="889000">
            <a:lnSpc>
              <a:spcPct val="90000"/>
            </a:lnSpc>
            <a:spcBef>
              <a:spcPct val="0"/>
            </a:spcBef>
            <a:spcAft>
              <a:spcPct val="35000"/>
            </a:spcAft>
            <a:buNone/>
          </a:pPr>
          <a:r>
            <a:rPr lang="en-US" sz="2000" kern="1200" dirty="0"/>
            <a:t>Perception of an Unsafe Environment</a:t>
          </a:r>
        </a:p>
      </dsp:txBody>
      <dsp:txXfrm>
        <a:off x="8131307" y="1380622"/>
        <a:ext cx="2781193" cy="16281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3E3EF3F6-2790-404A-9602-8D8524109533}" type="datetimeFigureOut">
              <a:rPr lang="en-US" smtClean="0"/>
              <a:t>11/29/2018</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0C845649-F670-4DE9-AEBA-48935E9E6C91}" type="slidenum">
              <a:rPr lang="en-US" smtClean="0"/>
              <a:t>‹#›</a:t>
            </a:fld>
            <a:endParaRPr lang="en-US"/>
          </a:p>
        </p:txBody>
      </p:sp>
    </p:spTree>
    <p:extLst>
      <p:ext uri="{BB962C8B-B14F-4D97-AF65-F5344CB8AC3E}">
        <p14:creationId xmlns:p14="http://schemas.microsoft.com/office/powerpoint/2010/main" val="319841177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7DB86C23-3ABC-4B9E-B348-0B7D378C1AA2}" type="datetimeFigureOut">
              <a:rPr lang="en-US" smtClean="0"/>
              <a:t>11/29/2018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A74D081-73D5-4281-83B5-BFD4140178A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DB86C23-3ABC-4B9E-B348-0B7D378C1AA2}"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4D081-73D5-4281-83B5-BFD4140178A2}"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8EA25F16-F2BD-4294-8D7F-D1D060556A34}" type="datetimeFigureOut">
              <a:rPr lang="en-US" smtClean="0">
                <a:solidFill>
                  <a:srgbClr val="DBF5F9">
                    <a:shade val="90000"/>
                  </a:srgbClr>
                </a:solidFill>
              </a:rPr>
              <a:pPr/>
              <a:t>11/29/2018</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4AC9EE8-8FD8-494B-AEDB-3FFAF9D66B2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150606249"/>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8606157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DBF5F9">
                    <a:shade val="90000"/>
                  </a:srgbClr>
                </a:solidFill>
              </a:rPr>
              <a:pPr/>
              <a:t>11/29/2018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638067766"/>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6115410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98" y="1859804"/>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9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2762915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3232427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5945159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64071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9"/>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97"/>
            <a:ext cx="812800" cy="365125"/>
          </a:xfrm>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72"/>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7830643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368556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DB86C23-3ABC-4B9E-B348-0B7D378C1AA2}"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4D081-73D5-4281-83B5-BFD4140178A2}"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016938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31178D12-0ABE-4985-80EE-7BED3855EDAB}" type="datetimeFigureOut">
              <a:rPr lang="en-US" smtClean="0">
                <a:solidFill>
                  <a:srgbClr val="DBF5F9">
                    <a:shade val="90000"/>
                  </a:srgbClr>
                </a:solidFill>
              </a:rPr>
              <a:pPr/>
              <a:t>11/29/2018</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F1496656-6B39-4E1F-9390-3D92A874B8BE}"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592122049"/>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178D12-0ABE-4985-80EE-7BED3855EDAB}"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F1496656-6B39-4E1F-9390-3D92A874B8BE}"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1743233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1178D12-0ABE-4985-80EE-7BED3855EDAB}" type="datetimeFigureOut">
              <a:rPr lang="en-US" smtClean="0">
                <a:solidFill>
                  <a:srgbClr val="DBF5F9">
                    <a:shade val="90000"/>
                  </a:srgbClr>
                </a:solidFill>
              </a:rPr>
              <a:pPr/>
              <a:t>11/29/2018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F1496656-6B39-4E1F-9390-3D92A874B8BE}"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179359357"/>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1178D12-0ABE-4985-80EE-7BED3855EDAB}"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F1496656-6B39-4E1F-9390-3D92A874B8BE}"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767573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1178D12-0ABE-4985-80EE-7BED3855EDAB}" type="datetimeFigureOut">
              <a:rPr lang="en-US" smtClean="0">
                <a:solidFill>
                  <a:srgbClr val="04617B">
                    <a:shade val="90000"/>
                  </a:srgbClr>
                </a:solidFill>
              </a:rPr>
              <a:pPr/>
              <a:t>11/29/2018</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F1496656-6B39-4E1F-9390-3D92A874B8BE}"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581294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31178D12-0ABE-4985-80EE-7BED3855EDAB}" type="datetimeFigureOut">
              <a:rPr lang="en-US" smtClean="0">
                <a:solidFill>
                  <a:srgbClr val="04617B">
                    <a:shade val="90000"/>
                  </a:srgbClr>
                </a:solidFill>
              </a:rPr>
              <a:pPr/>
              <a:t>11/29/2018</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F1496656-6B39-4E1F-9390-3D92A874B8BE}"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943715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78D12-0ABE-4985-80EE-7BED3855EDAB}" type="datetimeFigureOut">
              <a:rPr lang="en-US" smtClean="0">
                <a:solidFill>
                  <a:srgbClr val="04617B">
                    <a:shade val="90000"/>
                  </a:srgbClr>
                </a:solidFill>
              </a:rPr>
              <a:pPr/>
              <a:t>11/29/2018</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F1496656-6B39-4E1F-9390-3D92A874B8BE}"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669900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1178D12-0ABE-4985-80EE-7BED3855EDAB}"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F1496656-6B39-4E1F-9390-3D92A874B8BE}"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1784775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1178D12-0ABE-4985-80EE-7BED3855EDAB}"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F1496656-6B39-4E1F-9390-3D92A874B8BE}"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540153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8EA25F16-F2BD-4294-8D7F-D1D060556A34}" type="datetimeFigureOut">
              <a:rPr lang="en-US" smtClean="0">
                <a:solidFill>
                  <a:srgbClr val="DBF5F9">
                    <a:shade val="90000"/>
                  </a:srgbClr>
                </a:solidFill>
              </a:rPr>
              <a:pPr/>
              <a:t>11/29/2018</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4AC9EE8-8FD8-494B-AEDB-3FFAF9D66B2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307235393"/>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178D12-0ABE-4985-80EE-7BED3855EDAB}"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F1496656-6B39-4E1F-9390-3D92A874B8BE}"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3602061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178D12-0ABE-4985-80EE-7BED3855EDAB}"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F1496656-6B39-4E1F-9390-3D92A874B8BE}"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02435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347934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DBF5F9">
                    <a:shade val="90000"/>
                  </a:srgbClr>
                </a:solidFill>
              </a:rPr>
              <a:pPr/>
              <a:t>11/29/2018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05343653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744127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468" y="185990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4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162879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797701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049693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76304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DB86C23-3ABC-4B9E-B348-0B7D378C1AA2}"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4D081-73D5-4281-83B5-BFD4140178A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9"/>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501"/>
            <a:ext cx="812800" cy="365125"/>
          </a:xfrm>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97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645546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22068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87679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8EA25F16-F2BD-4294-8D7F-D1D060556A34}" type="datetimeFigureOut">
              <a:rPr lang="en-US" smtClean="0">
                <a:solidFill>
                  <a:srgbClr val="DBF5F9">
                    <a:shade val="90000"/>
                  </a:srgbClr>
                </a:solidFill>
              </a:rPr>
              <a:pPr/>
              <a:t>11/29/2018</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4AC9EE8-8FD8-494B-AEDB-3FFAF9D66B2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813185540"/>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316860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DBF5F9">
                    <a:shade val="90000"/>
                  </a:srgbClr>
                </a:solidFill>
              </a:rPr>
              <a:pPr/>
              <a:t>11/29/2018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722107366"/>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91749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464" y="1859902"/>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464"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49424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54551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51780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DB86C23-3ABC-4B9E-B348-0B7D378C1AA2}"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4D081-73D5-4281-83B5-BFD4140178A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58253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9"/>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495"/>
            <a:ext cx="812800" cy="365125"/>
          </a:xfrm>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970"/>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939446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04580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12503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8EA25F16-F2BD-4294-8D7F-D1D060556A34}" type="datetimeFigureOut">
              <a:rPr lang="en-US" smtClean="0">
                <a:solidFill>
                  <a:srgbClr val="DBF5F9">
                    <a:shade val="90000"/>
                  </a:srgbClr>
                </a:solidFill>
              </a:rPr>
              <a:pPr/>
              <a:t>11/29/2018</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4AC9EE8-8FD8-494B-AEDB-3FFAF9D66B2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768755652"/>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76852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DBF5F9">
                    <a:shade val="90000"/>
                  </a:srgbClr>
                </a:solidFill>
              </a:rPr>
              <a:pPr/>
              <a:t>11/29/2018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389898611"/>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161383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458" y="1859894"/>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45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8779512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26481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DB86C23-3ABC-4B9E-B348-0B7D378C1AA2}" type="datetimeFigureOut">
              <a:rPr lang="en-US" smtClean="0"/>
              <a:t>11/29/2018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74D081-73D5-4281-83B5-BFD4140178A2}"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170907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7521173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9"/>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487"/>
            <a:ext cx="812800" cy="365125"/>
          </a:xfrm>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962"/>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780133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8594801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108342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8EA25F16-F2BD-4294-8D7F-D1D060556A34}" type="datetimeFigureOut">
              <a:rPr lang="en-US" smtClean="0">
                <a:solidFill>
                  <a:srgbClr val="DBF5F9">
                    <a:shade val="90000"/>
                  </a:srgbClr>
                </a:solidFill>
              </a:rPr>
              <a:pPr/>
              <a:t>11/29/2018</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4AC9EE8-8FD8-494B-AEDB-3FFAF9D66B2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678109517"/>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160191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DBF5F9">
                    <a:shade val="90000"/>
                  </a:srgbClr>
                </a:solidFill>
              </a:rPr>
              <a:pPr/>
              <a:t>11/29/2018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042275986"/>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035692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452" y="1859884"/>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452"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33706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472" y="1859914"/>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472"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DB86C23-3ABC-4B9E-B348-0B7D378C1AA2}" type="datetimeFigureOut">
              <a:rPr lang="en-US" smtClean="0"/>
              <a:t>11/29/2018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74D081-73D5-4281-83B5-BFD4140178A2}"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624522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179126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0840544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9"/>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477"/>
            <a:ext cx="812800" cy="365125"/>
          </a:xfrm>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952"/>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9180711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5417189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95190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8EA25F16-F2BD-4294-8D7F-D1D060556A34}" type="datetimeFigureOut">
              <a:rPr lang="en-US" smtClean="0">
                <a:solidFill>
                  <a:srgbClr val="DBF5F9">
                    <a:shade val="90000"/>
                  </a:srgbClr>
                </a:solidFill>
              </a:rPr>
              <a:pPr/>
              <a:t>11/29/2018</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4AC9EE8-8FD8-494B-AEDB-3FFAF9D66B2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922708302"/>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480233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DBF5F9">
                    <a:shade val="90000"/>
                  </a:srgbClr>
                </a:solidFill>
              </a:rPr>
              <a:pPr/>
              <a:t>11/29/2018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407686602"/>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2036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7DB86C23-3ABC-4B9E-B348-0B7D378C1AA2}" type="datetimeFigureOut">
              <a:rPr lang="en-US" smtClean="0"/>
              <a:t>11/29/2018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74D081-73D5-4281-83B5-BFD4140178A2}"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444" y="1859872"/>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444"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1620581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7390604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029671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5332737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9"/>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465"/>
            <a:ext cx="812800" cy="365125"/>
          </a:xfrm>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940"/>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179050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6638278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9455880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8EA25F16-F2BD-4294-8D7F-D1D060556A34}" type="datetimeFigureOut">
              <a:rPr lang="en-US" smtClean="0">
                <a:solidFill>
                  <a:srgbClr val="DBF5F9">
                    <a:shade val="90000"/>
                  </a:srgbClr>
                </a:solidFill>
              </a:rPr>
              <a:pPr/>
              <a:t>11/29/2018</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4AC9EE8-8FD8-494B-AEDB-3FFAF9D66B2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219957848"/>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187662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DBF5F9">
                    <a:shade val="90000"/>
                  </a:srgbClr>
                </a:solidFill>
              </a:rPr>
              <a:pPr/>
              <a:t>11/29/2018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968294723"/>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86C23-3ABC-4B9E-B348-0B7D378C1AA2}" type="datetimeFigureOut">
              <a:rPr lang="en-US" smtClean="0"/>
              <a:t>11/29/2018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74D081-73D5-4281-83B5-BFD4140178A2}"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206581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434" y="18598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434"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7047253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576699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656679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487061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9"/>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451"/>
            <a:ext cx="812800" cy="365125"/>
          </a:xfrm>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9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3635826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811570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4090264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8EA25F16-F2BD-4294-8D7F-D1D060556A34}" type="datetimeFigureOut">
              <a:rPr lang="en-US" smtClean="0">
                <a:solidFill>
                  <a:srgbClr val="DBF5F9">
                    <a:shade val="90000"/>
                  </a:srgbClr>
                </a:solidFill>
              </a:rPr>
              <a:pPr/>
              <a:t>11/29/2018</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4AC9EE8-8FD8-494B-AEDB-3FFAF9D66B2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68926440"/>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3657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DB86C23-3ABC-4B9E-B348-0B7D378C1AA2}" type="datetimeFigureOut">
              <a:rPr lang="en-US" smtClean="0"/>
              <a:t>11/29/2018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74D081-73D5-4281-83B5-BFD4140178A2}"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DBF5F9">
                    <a:shade val="90000"/>
                  </a:srgbClr>
                </a:solidFill>
              </a:rPr>
              <a:pPr/>
              <a:t>11/29/2018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00790423"/>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1187199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424" y="1859842"/>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424"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458278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7103829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810760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0676169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9"/>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435"/>
            <a:ext cx="812800" cy="365125"/>
          </a:xfrm>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910"/>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1799437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732488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496221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8EA25F16-F2BD-4294-8D7F-D1D060556A34}" type="datetimeFigureOut">
              <a:rPr lang="en-US" smtClean="0">
                <a:solidFill>
                  <a:srgbClr val="DBF5F9">
                    <a:shade val="90000"/>
                  </a:srgbClr>
                </a:solidFill>
              </a:rPr>
              <a:pPr/>
              <a:t>11/29/2018</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4AC9EE8-8FD8-494B-AEDB-3FFAF9D66B2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039454447"/>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812800" y="1176999"/>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7DB86C23-3ABC-4B9E-B348-0B7D378C1AA2}" type="datetimeFigureOut">
              <a:rPr lang="en-US" smtClean="0"/>
              <a:t>11/29/2018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507"/>
            <a:ext cx="812800" cy="365125"/>
          </a:xfrm>
        </p:spPr>
        <p:txBody>
          <a:bodyPr/>
          <a:lstStyle/>
          <a:p>
            <a:fld id="{6A74D081-73D5-4281-83B5-BFD4140178A2}" type="slidenum">
              <a:rPr lang="en-US" smtClean="0"/>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5842000" y="6219982"/>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277003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DBF5F9">
                    <a:shade val="90000"/>
                  </a:srgbClr>
                </a:solidFill>
              </a:rPr>
              <a:pPr/>
              <a:t>11/29/2018</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883152701"/>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59058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412" y="1859824"/>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412"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089298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106731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1680515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087797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9"/>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417"/>
            <a:ext cx="812800" cy="365125"/>
          </a:xfrm>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92"/>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9196478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808275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04999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507"/>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DB86C23-3ABC-4B9E-B348-0B7D378C1AA2}" type="datetimeFigureOut">
              <a:rPr lang="en-US" smtClean="0"/>
              <a:t>11/29/2018</a:t>
            </a:fld>
            <a:endParaRPr lang="en-US"/>
          </a:p>
        </p:txBody>
      </p:sp>
      <p:sp>
        <p:nvSpPr>
          <p:cNvPr id="22" name="Footer Placeholder 21"/>
          <p:cNvSpPr>
            <a:spLocks noGrp="1"/>
          </p:cNvSpPr>
          <p:nvPr>
            <p:ph type="ftr" sz="quarter" idx="3"/>
          </p:nvPr>
        </p:nvSpPr>
        <p:spPr>
          <a:xfrm>
            <a:off x="3556000" y="6356507"/>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507"/>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A74D081-73D5-4281-83B5-BFD4140178A2}" type="slidenum">
              <a:rPr lang="en-US" smtClean="0"/>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97"/>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22" name="Footer Placeholder 21"/>
          <p:cNvSpPr>
            <a:spLocks noGrp="1"/>
          </p:cNvSpPr>
          <p:nvPr>
            <p:ph type="ftr" sz="quarter" idx="3"/>
          </p:nvPr>
        </p:nvSpPr>
        <p:spPr>
          <a:xfrm>
            <a:off x="3556000" y="6356397"/>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10566400" y="6356397"/>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25407614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1178D12-0ABE-4985-80EE-7BED3855EDAB}" type="datetimeFigureOut">
              <a:rPr lang="en-US" smtClean="0">
                <a:solidFill>
                  <a:srgbClr val="04617B">
                    <a:shade val="90000"/>
                  </a:srgbClr>
                </a:solidFill>
              </a:rPr>
              <a:pPr/>
              <a:t>11/29/2018</a:t>
            </a:fld>
            <a:endParaRPr lang="en-US">
              <a:solidFill>
                <a:srgbClr val="04617B">
                  <a:shade val="90000"/>
                </a:srgbClr>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1496656-6B39-4E1F-9390-3D92A874B8BE}"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7687803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50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22" name="Footer Placeholder 21"/>
          <p:cNvSpPr>
            <a:spLocks noGrp="1"/>
          </p:cNvSpPr>
          <p:nvPr>
            <p:ph type="ftr" sz="quarter" idx="3"/>
          </p:nvPr>
        </p:nvSpPr>
        <p:spPr>
          <a:xfrm>
            <a:off x="3556000" y="635650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10566400" y="635650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6458706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495"/>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22" name="Footer Placeholder 21"/>
          <p:cNvSpPr>
            <a:spLocks noGrp="1"/>
          </p:cNvSpPr>
          <p:nvPr>
            <p:ph type="ftr" sz="quarter" idx="3"/>
          </p:nvPr>
        </p:nvSpPr>
        <p:spPr>
          <a:xfrm>
            <a:off x="3556000" y="6356495"/>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10566400" y="6356495"/>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1841139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487"/>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22" name="Footer Placeholder 21"/>
          <p:cNvSpPr>
            <a:spLocks noGrp="1"/>
          </p:cNvSpPr>
          <p:nvPr>
            <p:ph type="ftr" sz="quarter" idx="3"/>
          </p:nvPr>
        </p:nvSpPr>
        <p:spPr>
          <a:xfrm>
            <a:off x="3556000" y="6356487"/>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10566400" y="6356487"/>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51811939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477"/>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22" name="Footer Placeholder 21"/>
          <p:cNvSpPr>
            <a:spLocks noGrp="1"/>
          </p:cNvSpPr>
          <p:nvPr>
            <p:ph type="ftr" sz="quarter" idx="3"/>
          </p:nvPr>
        </p:nvSpPr>
        <p:spPr>
          <a:xfrm>
            <a:off x="3556000" y="6356477"/>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10566400" y="6356477"/>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61405448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465"/>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22" name="Footer Placeholder 21"/>
          <p:cNvSpPr>
            <a:spLocks noGrp="1"/>
          </p:cNvSpPr>
          <p:nvPr>
            <p:ph type="ftr" sz="quarter" idx="3"/>
          </p:nvPr>
        </p:nvSpPr>
        <p:spPr>
          <a:xfrm>
            <a:off x="3556000" y="6356465"/>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10566400" y="6356465"/>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2040468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4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22" name="Footer Placeholder 21"/>
          <p:cNvSpPr>
            <a:spLocks noGrp="1"/>
          </p:cNvSpPr>
          <p:nvPr>
            <p:ph type="ftr" sz="quarter" idx="3"/>
          </p:nvPr>
        </p:nvSpPr>
        <p:spPr>
          <a:xfrm>
            <a:off x="3556000" y="63564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10566400" y="63564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9657168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435"/>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22" name="Footer Placeholder 21"/>
          <p:cNvSpPr>
            <a:spLocks noGrp="1"/>
          </p:cNvSpPr>
          <p:nvPr>
            <p:ph type="ftr" sz="quarter" idx="3"/>
          </p:nvPr>
        </p:nvSpPr>
        <p:spPr>
          <a:xfrm>
            <a:off x="3556000" y="6356435"/>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10566400" y="6356435"/>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88427249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417"/>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EA25F16-F2BD-4294-8D7F-D1D060556A34}" type="datetimeFigureOut">
              <a:rPr lang="en-US" smtClean="0">
                <a:solidFill>
                  <a:srgbClr val="04617B">
                    <a:shade val="90000"/>
                  </a:srgbClr>
                </a:solidFill>
              </a:rPr>
              <a:pPr/>
              <a:t>11/29/2018</a:t>
            </a:fld>
            <a:endParaRPr lang="en-US">
              <a:solidFill>
                <a:srgbClr val="04617B">
                  <a:shade val="90000"/>
                </a:srgbClr>
              </a:solidFill>
            </a:endParaRPr>
          </a:p>
        </p:txBody>
      </p:sp>
      <p:sp>
        <p:nvSpPr>
          <p:cNvPr id="22" name="Footer Placeholder 21"/>
          <p:cNvSpPr>
            <a:spLocks noGrp="1"/>
          </p:cNvSpPr>
          <p:nvPr>
            <p:ph type="ftr" sz="quarter" idx="3"/>
          </p:nvPr>
        </p:nvSpPr>
        <p:spPr>
          <a:xfrm>
            <a:off x="3556000" y="6356417"/>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10566400" y="6356417"/>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4AC9EE8-8FD8-494B-AEDB-3FFAF9D66B23}"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27028921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0.xml"/><Relationship Id="rId5" Type="http://schemas.openxmlformats.org/officeDocument/2006/relationships/image" Target="../media/image35.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0.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F053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11747"/>
            <a:ext cx="9144000" cy="2387600"/>
          </a:xfrm>
        </p:spPr>
        <p:txBody>
          <a:bodyPr>
            <a:normAutofit fontScale="90000"/>
          </a:bodyPr>
          <a:lstStyle/>
          <a:p>
            <a:pPr algn="ctr"/>
            <a:r>
              <a:rPr lang="en-US" dirty="0">
                <a:solidFill>
                  <a:schemeClr val="bg1"/>
                </a:solidFill>
                <a:latin typeface="Adobe Garamond Pro" panose="02020502060506020403" pitchFamily="18" charset="0"/>
              </a:rPr>
              <a:t>Addressing Workplace Bullying from a Witness Perspective </a:t>
            </a:r>
          </a:p>
        </p:txBody>
      </p:sp>
      <p:sp>
        <p:nvSpPr>
          <p:cNvPr id="3" name="Subtitle 2"/>
          <p:cNvSpPr>
            <a:spLocks noGrp="1"/>
          </p:cNvSpPr>
          <p:nvPr>
            <p:ph type="subTitle" idx="1"/>
          </p:nvPr>
        </p:nvSpPr>
        <p:spPr>
          <a:xfrm>
            <a:off x="1524000" y="4227600"/>
            <a:ext cx="9144000" cy="2334293"/>
          </a:xfrm>
        </p:spPr>
        <p:txBody>
          <a:bodyPr>
            <a:normAutofit/>
          </a:bodyPr>
          <a:lstStyle/>
          <a:p>
            <a:pPr algn="ctr"/>
            <a:r>
              <a:rPr lang="en-US" sz="3200" dirty="0">
                <a:solidFill>
                  <a:srgbClr val="FEB913"/>
                </a:solidFill>
                <a:latin typeface="Adobe Garamond Pro" panose="02020502060506020403" pitchFamily="18" charset="0"/>
              </a:rPr>
              <a:t>Dr. Sabrina B. Ricks</a:t>
            </a:r>
          </a:p>
          <a:p>
            <a:pPr algn="ctr"/>
            <a:r>
              <a:rPr lang="en-US" sz="3200" dirty="0">
                <a:solidFill>
                  <a:srgbClr val="FEB913"/>
                </a:solidFill>
                <a:latin typeface="Adobe Garamond Pro" panose="02020502060506020403" pitchFamily="18" charset="0"/>
              </a:rPr>
              <a:t>The Chicago School of Professional Psychology </a:t>
            </a:r>
          </a:p>
          <a:p>
            <a:pPr algn="ctr"/>
            <a:r>
              <a:rPr lang="en-US" sz="3200" dirty="0">
                <a:solidFill>
                  <a:srgbClr val="FEB913"/>
                </a:solidFill>
                <a:latin typeface="Adobe Garamond Pro" panose="02020502060506020403" pitchFamily="18" charset="0"/>
              </a:rPr>
              <a:t>DC Campus</a:t>
            </a:r>
            <a:endParaRPr lang="en-US" sz="2000" dirty="0"/>
          </a:p>
          <a:p>
            <a:endParaRPr lang="en-US" dirty="0">
              <a:solidFill>
                <a:schemeClr val="bg1"/>
              </a:solidFill>
              <a:latin typeface="Adobe Garamond Pro" panose="02020502060506020403" pitchFamily="18" charset="0"/>
            </a:endParaRPr>
          </a:p>
          <a:p>
            <a:endParaRPr lang="en-US" dirty="0">
              <a:solidFill>
                <a:schemeClr val="bg1"/>
              </a:solidFill>
              <a:latin typeface="Adobe Garamond Pro" panose="02020502060506020403" pitchFamily="18" charset="0"/>
            </a:endParaRPr>
          </a:p>
        </p:txBody>
      </p:sp>
    </p:spTree>
    <p:extLst>
      <p:ext uri="{BB962C8B-B14F-4D97-AF65-F5344CB8AC3E}">
        <p14:creationId xmlns:p14="http://schemas.microsoft.com/office/powerpoint/2010/main" val="3796994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Law</a:t>
            </a:r>
          </a:p>
        </p:txBody>
      </p:sp>
      <p:sp>
        <p:nvSpPr>
          <p:cNvPr id="3" name="Content Placeholder 2"/>
          <p:cNvSpPr>
            <a:spLocks noGrp="1"/>
          </p:cNvSpPr>
          <p:nvPr>
            <p:ph idx="1"/>
          </p:nvPr>
        </p:nvSpPr>
        <p:spPr/>
        <p:txBody>
          <a:bodyPr>
            <a:normAutofit lnSpcReduction="10000"/>
          </a:bodyPr>
          <a:lstStyle/>
          <a:p>
            <a:r>
              <a:rPr lang="en-US" dirty="0"/>
              <a:t>Harassment/Discrimination IS protected </a:t>
            </a:r>
          </a:p>
          <a:p>
            <a:pPr lvl="1"/>
            <a:r>
              <a:rPr lang="en-US" dirty="0"/>
              <a:t>i.e. race, color, national origin, religion, sex, age, or disability</a:t>
            </a:r>
          </a:p>
          <a:p>
            <a:r>
              <a:rPr lang="en-US" dirty="0"/>
              <a:t>Workplace bullying is NOT directly protected</a:t>
            </a:r>
          </a:p>
          <a:p>
            <a:r>
              <a:rPr lang="en-US" dirty="0"/>
              <a:t>Cyberbullying – bullying via electronic communication</a:t>
            </a:r>
          </a:p>
          <a:p>
            <a:pPr lvl="1"/>
            <a:r>
              <a:rPr lang="en-US" dirty="0"/>
              <a:t>State laws passed for protection for grade school individuals</a:t>
            </a:r>
          </a:p>
          <a:p>
            <a:pPr marL="393192" lvl="1" indent="0">
              <a:buNone/>
            </a:pPr>
            <a:endParaRPr lang="en-US" dirty="0"/>
          </a:p>
          <a:p>
            <a:pPr marL="393192" lvl="1" indent="0">
              <a:buNone/>
            </a:pPr>
            <a:endParaRPr lang="en-US" dirty="0"/>
          </a:p>
          <a:p>
            <a:pPr marL="393192" lvl="1" indent="0">
              <a:buNone/>
            </a:pPr>
            <a:endParaRPr lang="en-US" dirty="0"/>
          </a:p>
          <a:p>
            <a:pPr marL="393192" lvl="1" indent="0">
              <a:buNone/>
            </a:pPr>
            <a:endParaRPr lang="en-US" dirty="0"/>
          </a:p>
          <a:p>
            <a:pPr marL="393192" lvl="1" indent="0">
              <a:buNone/>
            </a:pPr>
            <a:r>
              <a:rPr lang="en-US" sz="2000" dirty="0"/>
              <a:t>(</a:t>
            </a:r>
            <a:r>
              <a:rPr lang="en-US" sz="2000" dirty="0" err="1"/>
              <a:t>Georgakopoulos</a:t>
            </a:r>
            <a:r>
              <a:rPr lang="en-US" sz="2000" dirty="0"/>
              <a:t>, Wilkin, &amp; Kent, 2011)</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3853" y="4232464"/>
            <a:ext cx="3282463" cy="2625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0428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DEE8-932D-4AC9-B590-5381204D0D45}"/>
              </a:ext>
            </a:extLst>
          </p:cNvPr>
          <p:cNvSpPr>
            <a:spLocks noGrp="1"/>
          </p:cNvSpPr>
          <p:nvPr>
            <p:ph type="title"/>
          </p:nvPr>
        </p:nvSpPr>
        <p:spPr/>
        <p:txBody>
          <a:bodyPr>
            <a:normAutofit fontScale="90000"/>
          </a:bodyPr>
          <a:lstStyle/>
          <a:p>
            <a:r>
              <a:rPr lang="en-US" sz="4500" dirty="0">
                <a:solidFill>
                  <a:srgbClr val="04617B"/>
                </a:solidFill>
              </a:rPr>
              <a:t>Statistics/Literature Turning My Attention to Witnesses</a:t>
            </a:r>
            <a:endParaRPr lang="en-US" dirty="0"/>
          </a:p>
        </p:txBody>
      </p:sp>
      <p:pic>
        <p:nvPicPr>
          <p:cNvPr id="4" name="Content Placeholder 3">
            <a:extLst>
              <a:ext uri="{FF2B5EF4-FFF2-40B4-BE49-F238E27FC236}">
                <a16:creationId xmlns:a16="http://schemas.microsoft.com/office/drawing/2014/main" id="{BF151C4E-D15B-440D-961B-A6813D13F8BF}"/>
              </a:ext>
            </a:extLst>
          </p:cNvPr>
          <p:cNvPicPr>
            <a:picLocks noGrp="1" noChangeAspect="1"/>
          </p:cNvPicPr>
          <p:nvPr>
            <p:ph idx="1"/>
          </p:nvPr>
        </p:nvPicPr>
        <p:blipFill>
          <a:blip r:embed="rId2"/>
          <a:stretch>
            <a:fillRect/>
          </a:stretch>
        </p:blipFill>
        <p:spPr>
          <a:xfrm>
            <a:off x="3251200" y="2851150"/>
            <a:ext cx="5362221" cy="3016250"/>
          </a:xfrm>
          <a:prstGeom prst="rect">
            <a:avLst/>
          </a:prstGeom>
        </p:spPr>
      </p:pic>
    </p:spTree>
    <p:extLst>
      <p:ext uri="{BB962C8B-B14F-4D97-AF65-F5344CB8AC3E}">
        <p14:creationId xmlns:p14="http://schemas.microsoft.com/office/powerpoint/2010/main" val="215101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Witnessing Workplace Bullying</a:t>
            </a:r>
          </a:p>
        </p:txBody>
      </p:sp>
      <p:sp>
        <p:nvSpPr>
          <p:cNvPr id="4" name="Content Placeholder 3"/>
          <p:cNvSpPr>
            <a:spLocks noGrp="1"/>
          </p:cNvSpPr>
          <p:nvPr>
            <p:ph sz="half" idx="2"/>
          </p:nvPr>
        </p:nvSpPr>
        <p:spPr>
          <a:xfrm>
            <a:off x="5080000" y="2133600"/>
            <a:ext cx="6502400" cy="4434840"/>
          </a:xfrm>
        </p:spPr>
        <p:txBody>
          <a:bodyPr/>
          <a:lstStyle/>
          <a:p>
            <a:r>
              <a:rPr lang="en-US" dirty="0"/>
              <a:t>2</a:t>
            </a:r>
            <a:r>
              <a:rPr lang="en-US" baseline="30000" dirty="0"/>
              <a:t>nd</a:t>
            </a:r>
            <a:r>
              <a:rPr lang="en-US" dirty="0"/>
              <a:t> most affected individual of workplace bullying</a:t>
            </a:r>
          </a:p>
          <a:p>
            <a:r>
              <a:rPr lang="en-US" dirty="0"/>
              <a:t>Observer who is exposed to bullying but not the direct target</a:t>
            </a:r>
          </a:p>
          <a:p>
            <a:endParaRPr lang="en-US" dirty="0"/>
          </a:p>
          <a:p>
            <a:endParaRPr lang="en-US" dirty="0"/>
          </a:p>
          <a:p>
            <a:endParaRPr lang="en-US" dirty="0"/>
          </a:p>
          <a:p>
            <a:pPr marL="0" indent="0" algn="r">
              <a:buNone/>
            </a:pPr>
            <a:r>
              <a:rPr lang="en-US" sz="2000" dirty="0"/>
              <a:t>(</a:t>
            </a:r>
            <a:r>
              <a:rPr lang="en-US" sz="2000" dirty="0" err="1"/>
              <a:t>Hoel</a:t>
            </a:r>
            <a:r>
              <a:rPr lang="en-US" sz="2000" dirty="0"/>
              <a:t> &amp; Cooper, 2000)</a:t>
            </a:r>
          </a:p>
          <a:p>
            <a:pPr marL="0" indent="0">
              <a:buNone/>
            </a:pPr>
            <a:endParaRPr lang="en-US" dirty="0"/>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06400" y="2590807"/>
            <a:ext cx="4450080" cy="2539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413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A5C0-C973-48A8-8EDD-05B29CCB7442}"/>
              </a:ext>
            </a:extLst>
          </p:cNvPr>
          <p:cNvSpPr>
            <a:spLocks noGrp="1"/>
          </p:cNvSpPr>
          <p:nvPr>
            <p:ph type="title"/>
          </p:nvPr>
        </p:nvSpPr>
        <p:spPr>
          <a:xfrm>
            <a:off x="609600" y="881380"/>
            <a:ext cx="10972800" cy="1143000"/>
          </a:xfrm>
        </p:spPr>
        <p:txBody>
          <a:bodyPr>
            <a:normAutofit fontScale="90000"/>
          </a:bodyPr>
          <a:lstStyle/>
          <a:p>
            <a:r>
              <a:rPr lang="en-US" dirty="0"/>
              <a:t>Statistics/Literature Turning My Attention to Witnesses </a:t>
            </a:r>
          </a:p>
        </p:txBody>
      </p:sp>
      <p:sp>
        <p:nvSpPr>
          <p:cNvPr id="3" name="Content Placeholder 2">
            <a:extLst>
              <a:ext uri="{FF2B5EF4-FFF2-40B4-BE49-F238E27FC236}">
                <a16:creationId xmlns:a16="http://schemas.microsoft.com/office/drawing/2014/main" id="{DDC0E4F2-B76D-4F7F-BE89-3151032C9E3E}"/>
              </a:ext>
            </a:extLst>
          </p:cNvPr>
          <p:cNvSpPr>
            <a:spLocks noGrp="1"/>
          </p:cNvSpPr>
          <p:nvPr>
            <p:ph idx="1"/>
          </p:nvPr>
        </p:nvSpPr>
        <p:spPr>
          <a:xfrm>
            <a:off x="609600" y="2118360"/>
            <a:ext cx="10972800" cy="4744720"/>
          </a:xfrm>
        </p:spPr>
        <p:txBody>
          <a:bodyPr>
            <a:normAutofit/>
          </a:bodyPr>
          <a:lstStyle/>
          <a:p>
            <a:r>
              <a:rPr lang="en-US" dirty="0" err="1"/>
              <a:t>Oladapo</a:t>
            </a:r>
            <a:r>
              <a:rPr lang="en-US" dirty="0"/>
              <a:t> &amp; Banks (2013) Study </a:t>
            </a:r>
          </a:p>
          <a:p>
            <a:pPr lvl="1"/>
            <a:r>
              <a:rPr lang="en-US" dirty="0"/>
              <a:t>24 interviews </a:t>
            </a:r>
          </a:p>
          <a:p>
            <a:pPr lvl="1"/>
            <a:r>
              <a:rPr lang="en-US" dirty="0"/>
              <a:t>779 employee engagement surveys </a:t>
            </a:r>
          </a:p>
          <a:p>
            <a:pPr lvl="2"/>
            <a:r>
              <a:rPr lang="en-US" dirty="0"/>
              <a:t>47% of participants bullied at some point</a:t>
            </a:r>
          </a:p>
          <a:p>
            <a:pPr lvl="2"/>
            <a:r>
              <a:rPr lang="en-US" b="1" dirty="0"/>
              <a:t>75% had witnessed bullying of a coworker</a:t>
            </a:r>
          </a:p>
          <a:p>
            <a:pPr lvl="2"/>
            <a:r>
              <a:rPr lang="en-US" dirty="0"/>
              <a:t>27% had been bullied directly within the last 12 months</a:t>
            </a:r>
          </a:p>
          <a:p>
            <a:r>
              <a:rPr lang="en-US" dirty="0"/>
              <a:t>1 in 5 workers report having </a:t>
            </a:r>
            <a:r>
              <a:rPr lang="en-US" b="1" dirty="0"/>
              <a:t>witnessed</a:t>
            </a:r>
            <a:r>
              <a:rPr lang="en-US" dirty="0"/>
              <a:t> workplace bullying and finding the work environment unsafe </a:t>
            </a:r>
            <a:r>
              <a:rPr lang="en-US" sz="2000" dirty="0"/>
              <a:t>(Rayner, 1999)</a:t>
            </a:r>
          </a:p>
          <a:p>
            <a:r>
              <a:rPr lang="en-US" dirty="0"/>
              <a:t>70% of jobs/careers are in the service sector </a:t>
            </a:r>
            <a:r>
              <a:rPr lang="en-US" sz="2000" dirty="0"/>
              <a:t>(Yamada, 2000)</a:t>
            </a:r>
          </a:p>
        </p:txBody>
      </p:sp>
    </p:spTree>
    <p:extLst>
      <p:ext uri="{BB962C8B-B14F-4D97-AF65-F5344CB8AC3E}">
        <p14:creationId xmlns:p14="http://schemas.microsoft.com/office/powerpoint/2010/main" val="1926451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2D06-00EC-458C-82B0-3D50A683164D}"/>
              </a:ext>
            </a:extLst>
          </p:cNvPr>
          <p:cNvSpPr>
            <a:spLocks noGrp="1"/>
          </p:cNvSpPr>
          <p:nvPr>
            <p:ph type="title"/>
          </p:nvPr>
        </p:nvSpPr>
        <p:spPr>
          <a:xfrm>
            <a:off x="609600" y="932688"/>
            <a:ext cx="10972800" cy="1143000"/>
          </a:xfrm>
        </p:spPr>
        <p:txBody>
          <a:bodyPr>
            <a:normAutofit fontScale="90000"/>
          </a:bodyPr>
          <a:lstStyle/>
          <a:p>
            <a:r>
              <a:rPr lang="en-US" sz="4500" dirty="0">
                <a:solidFill>
                  <a:srgbClr val="04617B"/>
                </a:solidFill>
              </a:rPr>
              <a:t>Additional Literature Turning My Attention to Witnesses </a:t>
            </a:r>
            <a:endParaRPr lang="en-US" dirty="0"/>
          </a:p>
        </p:txBody>
      </p:sp>
      <p:sp>
        <p:nvSpPr>
          <p:cNvPr id="3" name="Content Placeholder 2">
            <a:extLst>
              <a:ext uri="{FF2B5EF4-FFF2-40B4-BE49-F238E27FC236}">
                <a16:creationId xmlns:a16="http://schemas.microsoft.com/office/drawing/2014/main" id="{618C6A9A-D8E2-4656-8560-6C0624D651D4}"/>
              </a:ext>
            </a:extLst>
          </p:cNvPr>
          <p:cNvSpPr>
            <a:spLocks noGrp="1"/>
          </p:cNvSpPr>
          <p:nvPr>
            <p:ph idx="1"/>
          </p:nvPr>
        </p:nvSpPr>
        <p:spPr>
          <a:xfrm>
            <a:off x="609600" y="2202180"/>
            <a:ext cx="10972800" cy="4389120"/>
          </a:xfrm>
        </p:spPr>
        <p:txBody>
          <a:bodyPr/>
          <a:lstStyle/>
          <a:p>
            <a:r>
              <a:rPr lang="en-US" dirty="0"/>
              <a:t>Bullying is unethical &amp; unnatural </a:t>
            </a:r>
            <a:r>
              <a:rPr lang="en-US" sz="2000" dirty="0"/>
              <a:t>(</a:t>
            </a:r>
            <a:r>
              <a:rPr lang="en-US" sz="2000" dirty="0" err="1"/>
              <a:t>Einarsen</a:t>
            </a:r>
            <a:r>
              <a:rPr lang="en-US" sz="2000" dirty="0"/>
              <a:t>, </a:t>
            </a:r>
            <a:r>
              <a:rPr lang="en-US" sz="2000" dirty="0" err="1"/>
              <a:t>Hoel</a:t>
            </a:r>
            <a:r>
              <a:rPr lang="en-US" sz="2000" dirty="0"/>
              <a:t>, </a:t>
            </a:r>
            <a:r>
              <a:rPr lang="en-US" sz="2000" dirty="0" err="1"/>
              <a:t>Sapf</a:t>
            </a:r>
            <a:r>
              <a:rPr lang="en-US" sz="2000" dirty="0"/>
              <a:t>, &amp; Cooper, 2011)</a:t>
            </a:r>
          </a:p>
          <a:p>
            <a:r>
              <a:rPr lang="en-US" dirty="0"/>
              <a:t>Issues with safety as well as work related illnesses arise </a:t>
            </a:r>
            <a:r>
              <a:rPr lang="en-US" sz="2000" dirty="0"/>
              <a:t>(Carden &amp; Boyd, 2013 &amp; Adams, 1992)</a:t>
            </a:r>
          </a:p>
          <a:p>
            <a:r>
              <a:rPr lang="en-US" dirty="0"/>
              <a:t>Learning more about </a:t>
            </a:r>
            <a:r>
              <a:rPr lang="en-US" i="1" dirty="0"/>
              <a:t>witness</a:t>
            </a:r>
            <a:r>
              <a:rPr lang="en-US" dirty="0"/>
              <a:t> perspectives of workplace bullying could add to the body of knowledge, but a how-to guide may better help address the issue...</a:t>
            </a:r>
            <a:r>
              <a:rPr lang="en-US" sz="2000" dirty="0"/>
              <a:t>(Mathison, </a:t>
            </a:r>
            <a:r>
              <a:rPr lang="en-US" sz="2000" dirty="0" err="1"/>
              <a:t>Einarsen</a:t>
            </a:r>
            <a:r>
              <a:rPr lang="en-US" sz="2000" dirty="0"/>
              <a:t>, &amp; </a:t>
            </a:r>
            <a:r>
              <a:rPr lang="en-US" sz="2000" dirty="0" err="1"/>
              <a:t>Mykleton</a:t>
            </a:r>
            <a:r>
              <a:rPr lang="en-US" sz="2000" dirty="0"/>
              <a:t>, 2011)</a:t>
            </a:r>
          </a:p>
          <a:p>
            <a:endParaRPr lang="en-US" dirty="0"/>
          </a:p>
        </p:txBody>
      </p:sp>
    </p:spTree>
    <p:extLst>
      <p:ext uri="{BB962C8B-B14F-4D97-AF65-F5344CB8AC3E}">
        <p14:creationId xmlns:p14="http://schemas.microsoft.com/office/powerpoint/2010/main" val="1985556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A924-5640-43C7-BCBF-244AC254AB12}"/>
              </a:ext>
            </a:extLst>
          </p:cNvPr>
          <p:cNvSpPr>
            <a:spLocks noGrp="1"/>
          </p:cNvSpPr>
          <p:nvPr>
            <p:ph type="title"/>
          </p:nvPr>
        </p:nvSpPr>
        <p:spPr>
          <a:xfrm>
            <a:off x="609600" y="1046988"/>
            <a:ext cx="10972800" cy="1143000"/>
          </a:xfrm>
        </p:spPr>
        <p:txBody>
          <a:bodyPr>
            <a:noAutofit/>
          </a:bodyPr>
          <a:lstStyle/>
          <a:p>
            <a:r>
              <a:rPr lang="en-US" sz="4000" dirty="0"/>
              <a:t>My Research: Organizational Culture, Leadership, &amp; Unsafe Environments </a:t>
            </a:r>
          </a:p>
        </p:txBody>
      </p:sp>
      <p:pic>
        <p:nvPicPr>
          <p:cNvPr id="4" name="Content Placeholder 3">
            <a:extLst>
              <a:ext uri="{FF2B5EF4-FFF2-40B4-BE49-F238E27FC236}">
                <a16:creationId xmlns:a16="http://schemas.microsoft.com/office/drawing/2014/main" id="{AF2979A0-9022-4717-95BD-EAA22766351A}"/>
              </a:ext>
            </a:extLst>
          </p:cNvPr>
          <p:cNvPicPr>
            <a:picLocks noGrp="1" noChangeAspect="1"/>
          </p:cNvPicPr>
          <p:nvPr>
            <p:ph idx="1"/>
          </p:nvPr>
        </p:nvPicPr>
        <p:blipFill>
          <a:blip r:embed="rId2"/>
          <a:stretch>
            <a:fillRect/>
          </a:stretch>
        </p:blipFill>
        <p:spPr>
          <a:xfrm>
            <a:off x="3441700" y="2687681"/>
            <a:ext cx="4914900" cy="3681431"/>
          </a:xfrm>
          <a:prstGeom prst="rect">
            <a:avLst/>
          </a:prstGeom>
        </p:spPr>
      </p:pic>
    </p:spTree>
    <p:extLst>
      <p:ext uri="{BB962C8B-B14F-4D97-AF65-F5344CB8AC3E}">
        <p14:creationId xmlns:p14="http://schemas.microsoft.com/office/powerpoint/2010/main" val="1933172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F2DD-C9D8-45B3-B267-570C6BE9D314}"/>
              </a:ext>
            </a:extLst>
          </p:cNvPr>
          <p:cNvSpPr>
            <a:spLocks noGrp="1"/>
          </p:cNvSpPr>
          <p:nvPr>
            <p:ph type="title"/>
          </p:nvPr>
        </p:nvSpPr>
        <p:spPr/>
        <p:txBody>
          <a:bodyPr>
            <a:normAutofit fontScale="90000"/>
          </a:bodyPr>
          <a:lstStyle/>
          <a:p>
            <a:r>
              <a:rPr lang="en-US" sz="4000" dirty="0">
                <a:solidFill>
                  <a:srgbClr val="04617B"/>
                </a:solidFill>
              </a:rPr>
              <a:t>My Research: Organizational Culture, Leadership, &amp; Unsafe Environments Conceptual Framework</a:t>
            </a:r>
            <a:endParaRPr lang="en-US" dirty="0"/>
          </a:p>
        </p:txBody>
      </p:sp>
      <p:graphicFrame>
        <p:nvGraphicFramePr>
          <p:cNvPr id="4" name="Content Placeholder 3">
            <a:extLst>
              <a:ext uri="{FF2B5EF4-FFF2-40B4-BE49-F238E27FC236}">
                <a16:creationId xmlns:a16="http://schemas.microsoft.com/office/drawing/2014/main" id="{A775532A-5FC7-4516-9A01-0E158A58F0AA}"/>
              </a:ext>
            </a:extLst>
          </p:cNvPr>
          <p:cNvGraphicFramePr>
            <a:graphicFrameLocks noGrp="1"/>
          </p:cNvGraphicFramePr>
          <p:nvPr>
            <p:ph idx="1"/>
            <p:extLst>
              <p:ext uri="{D42A27DB-BD31-4B8C-83A1-F6EECF244321}">
                <p14:modId xmlns:p14="http://schemas.microsoft.com/office/powerpoint/2010/main" val="2066774606"/>
              </p:ext>
            </p:extLst>
          </p:nvPr>
        </p:nvGraphicFramePr>
        <p:xfrm>
          <a:off x="609600" y="1935163"/>
          <a:ext cx="109728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2984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74E30-BE60-487F-BCBC-FDBFDE7C516E}"/>
              </a:ext>
            </a:extLst>
          </p:cNvPr>
          <p:cNvSpPr>
            <a:spLocks noGrp="1"/>
          </p:cNvSpPr>
          <p:nvPr>
            <p:ph type="title"/>
          </p:nvPr>
        </p:nvSpPr>
        <p:spPr/>
        <p:txBody>
          <a:bodyPr/>
          <a:lstStyle/>
          <a:p>
            <a:r>
              <a:rPr lang="en-US" dirty="0"/>
              <a:t>My Study: Research Problem</a:t>
            </a:r>
          </a:p>
        </p:txBody>
      </p:sp>
      <p:sp>
        <p:nvSpPr>
          <p:cNvPr id="3" name="Content Placeholder 2">
            <a:extLst>
              <a:ext uri="{FF2B5EF4-FFF2-40B4-BE49-F238E27FC236}">
                <a16:creationId xmlns:a16="http://schemas.microsoft.com/office/drawing/2014/main" id="{4DD0240C-D4F1-4C55-8721-D0AF32A0D4F2}"/>
              </a:ext>
            </a:extLst>
          </p:cNvPr>
          <p:cNvSpPr>
            <a:spLocks noGrp="1"/>
          </p:cNvSpPr>
          <p:nvPr>
            <p:ph idx="1"/>
          </p:nvPr>
        </p:nvSpPr>
        <p:spPr/>
        <p:txBody>
          <a:bodyPr/>
          <a:lstStyle/>
          <a:p>
            <a:pPr marL="0" indent="0">
              <a:buNone/>
            </a:pPr>
            <a:r>
              <a:rPr lang="en-US" dirty="0"/>
              <a:t>Bullying is occurring in organizations throughout the United States and there are victims and witnesses.</a:t>
            </a:r>
          </a:p>
        </p:txBody>
      </p:sp>
      <p:pic>
        <p:nvPicPr>
          <p:cNvPr id="4" name="Picture 3">
            <a:extLst>
              <a:ext uri="{FF2B5EF4-FFF2-40B4-BE49-F238E27FC236}">
                <a16:creationId xmlns:a16="http://schemas.microsoft.com/office/drawing/2014/main" id="{1439B3C7-235C-44FA-8613-71A91946F20F}"/>
              </a:ext>
            </a:extLst>
          </p:cNvPr>
          <p:cNvPicPr>
            <a:picLocks noChangeAspect="1"/>
          </p:cNvPicPr>
          <p:nvPr/>
        </p:nvPicPr>
        <p:blipFill>
          <a:blip r:embed="rId2"/>
          <a:stretch>
            <a:fillRect/>
          </a:stretch>
        </p:blipFill>
        <p:spPr>
          <a:xfrm>
            <a:off x="3860800" y="3678869"/>
            <a:ext cx="3532187" cy="2645731"/>
          </a:xfrm>
          <a:prstGeom prst="rect">
            <a:avLst/>
          </a:prstGeom>
        </p:spPr>
      </p:pic>
    </p:spTree>
    <p:extLst>
      <p:ext uri="{BB962C8B-B14F-4D97-AF65-F5344CB8AC3E}">
        <p14:creationId xmlns:p14="http://schemas.microsoft.com/office/powerpoint/2010/main" val="3824647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dirty="0"/>
              <a:t>My Study: Research Question</a:t>
            </a:r>
          </a:p>
        </p:txBody>
      </p:sp>
      <p:sp>
        <p:nvSpPr>
          <p:cNvPr id="3" name="Content Placeholder 2"/>
          <p:cNvSpPr>
            <a:spLocks noGrp="1"/>
          </p:cNvSpPr>
          <p:nvPr>
            <p:ph sz="half" idx="1"/>
          </p:nvPr>
        </p:nvSpPr>
        <p:spPr>
          <a:xfrm>
            <a:off x="609600" y="1920224"/>
            <a:ext cx="11176000" cy="2499515"/>
          </a:xfrm>
        </p:spPr>
        <p:txBody>
          <a:bodyPr>
            <a:normAutofit/>
          </a:bodyPr>
          <a:lstStyle/>
          <a:p>
            <a:pPr marL="0" indent="0">
              <a:buNone/>
            </a:pPr>
            <a:r>
              <a:rPr lang="en-US" sz="2800" dirty="0">
                <a:latin typeface="Times New Roman"/>
                <a:ea typeface="Calibri"/>
              </a:rPr>
              <a:t>How did witnesses perceive and describe their experiences of organizational culture and leadership regarding U.S. workplace bullying and unsafe environments? </a:t>
            </a:r>
            <a:endParaRPr lang="en-US"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149600" y="4191000"/>
            <a:ext cx="6604000" cy="25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602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Description of the Study</a:t>
            </a:r>
          </a:p>
        </p:txBody>
      </p:sp>
      <p:sp>
        <p:nvSpPr>
          <p:cNvPr id="6" name="Content Placeholder 5"/>
          <p:cNvSpPr>
            <a:spLocks noGrp="1"/>
          </p:cNvSpPr>
          <p:nvPr>
            <p:ph idx="1"/>
          </p:nvPr>
        </p:nvSpPr>
        <p:spPr/>
        <p:txBody>
          <a:bodyPr>
            <a:normAutofit/>
          </a:bodyPr>
          <a:lstStyle/>
          <a:p>
            <a:r>
              <a:rPr lang="en-US" dirty="0"/>
              <a:t>Phenomenological study</a:t>
            </a:r>
          </a:p>
          <a:p>
            <a:r>
              <a:rPr lang="en-US" dirty="0"/>
              <a:t>Population – Closed, online, social media site, female</a:t>
            </a:r>
          </a:p>
          <a:p>
            <a:r>
              <a:rPr lang="en-US" dirty="0"/>
              <a:t>Sample – 14 participants – Saturation reached </a:t>
            </a:r>
          </a:p>
          <a:p>
            <a:r>
              <a:rPr lang="en-US" dirty="0"/>
              <a:t>Data collection – Semi-structured telephone interviews</a:t>
            </a:r>
          </a:p>
          <a:p>
            <a:pPr lvl="1"/>
            <a:r>
              <a:rPr lang="en-US" dirty="0"/>
              <a:t>Interview guide was divided into sections that covered demographics, workplace bullying, leadership, organizational culture, and unsafe environments, respectively</a:t>
            </a:r>
          </a:p>
          <a:p>
            <a:r>
              <a:rPr lang="en-US" dirty="0"/>
              <a:t>Data analysis – modification of van </a:t>
            </a:r>
            <a:r>
              <a:rPr lang="en-US" dirty="0" err="1"/>
              <a:t>Kaam</a:t>
            </a:r>
            <a:r>
              <a:rPr lang="en-US" dirty="0"/>
              <a:t> method of analysis of phenomenological data (</a:t>
            </a:r>
            <a:r>
              <a:rPr lang="en-US" dirty="0" err="1"/>
              <a:t>Moustakas</a:t>
            </a:r>
            <a:r>
              <a:rPr lang="en-US" dirty="0"/>
              <a:t>, 1994)</a:t>
            </a:r>
          </a:p>
          <a:p>
            <a:endParaRPr lang="en-US" dirty="0"/>
          </a:p>
        </p:txBody>
      </p:sp>
    </p:spTree>
    <p:extLst>
      <p:ext uri="{BB962C8B-B14F-4D97-AF65-F5344CB8AC3E}">
        <p14:creationId xmlns:p14="http://schemas.microsoft.com/office/powerpoint/2010/main" val="913443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Objectives/Topics of Discussion</a:t>
            </a:r>
          </a:p>
        </p:txBody>
      </p:sp>
      <p:sp>
        <p:nvSpPr>
          <p:cNvPr id="3" name="Content Placeholder 2"/>
          <p:cNvSpPr>
            <a:spLocks noGrp="1"/>
          </p:cNvSpPr>
          <p:nvPr>
            <p:ph idx="1"/>
          </p:nvPr>
        </p:nvSpPr>
        <p:spPr/>
        <p:txBody>
          <a:bodyPr>
            <a:normAutofit/>
          </a:bodyPr>
          <a:lstStyle/>
          <a:p>
            <a:r>
              <a:rPr lang="en-US" dirty="0"/>
              <a:t>Why do I care about bullying?</a:t>
            </a:r>
          </a:p>
          <a:p>
            <a:pPr lvl="1"/>
            <a:r>
              <a:rPr lang="en-US" dirty="0"/>
              <a:t>My personal experience</a:t>
            </a:r>
          </a:p>
          <a:p>
            <a:r>
              <a:rPr lang="en-US" dirty="0"/>
              <a:t>What is workplace bullying?</a:t>
            </a:r>
          </a:p>
          <a:p>
            <a:r>
              <a:rPr lang="en-US" dirty="0"/>
              <a:t>The forerunner</a:t>
            </a:r>
          </a:p>
          <a:p>
            <a:r>
              <a:rPr lang="en-US" dirty="0"/>
              <a:t>The law</a:t>
            </a:r>
          </a:p>
          <a:p>
            <a:r>
              <a:rPr lang="en-US" dirty="0"/>
              <a:t>Dr. Ricks’ research – How bullying affects witnesses</a:t>
            </a:r>
          </a:p>
          <a:p>
            <a:r>
              <a:rPr lang="en-US" dirty="0"/>
              <a:t>Generalizations and practical implications</a:t>
            </a:r>
          </a:p>
          <a:p>
            <a:r>
              <a:rPr lang="en-US" dirty="0"/>
              <a:t>What the future holds…</a:t>
            </a:r>
          </a:p>
          <a:p>
            <a:endParaRPr lang="en-US" dirty="0"/>
          </a:p>
        </p:txBody>
      </p:sp>
    </p:spTree>
    <p:extLst>
      <p:ext uri="{BB962C8B-B14F-4D97-AF65-F5344CB8AC3E}">
        <p14:creationId xmlns:p14="http://schemas.microsoft.com/office/powerpoint/2010/main" val="90393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5EB24-2A42-421A-A279-F74F3AD6B0FA}"/>
              </a:ext>
            </a:extLst>
          </p:cNvPr>
          <p:cNvSpPr>
            <a:spLocks noGrp="1"/>
          </p:cNvSpPr>
          <p:nvPr>
            <p:ph type="title"/>
          </p:nvPr>
        </p:nvSpPr>
        <p:spPr/>
        <p:txBody>
          <a:bodyPr>
            <a:normAutofit/>
          </a:bodyPr>
          <a:lstStyle/>
          <a:p>
            <a:r>
              <a:rPr lang="en-US" dirty="0"/>
              <a:t>Data Collection – Interview Questions </a:t>
            </a:r>
          </a:p>
        </p:txBody>
      </p:sp>
      <p:sp>
        <p:nvSpPr>
          <p:cNvPr id="3" name="Content Placeholder 2">
            <a:extLst>
              <a:ext uri="{FF2B5EF4-FFF2-40B4-BE49-F238E27FC236}">
                <a16:creationId xmlns:a16="http://schemas.microsoft.com/office/drawing/2014/main" id="{D9FADF32-7E5E-4389-9BA8-00CCDA57B19D}"/>
              </a:ext>
            </a:extLst>
          </p:cNvPr>
          <p:cNvSpPr>
            <a:spLocks noGrp="1"/>
          </p:cNvSpPr>
          <p:nvPr>
            <p:ph idx="1"/>
          </p:nvPr>
        </p:nvSpPr>
        <p:spPr>
          <a:xfrm>
            <a:off x="508000" y="1847088"/>
            <a:ext cx="10972800" cy="4389120"/>
          </a:xfrm>
        </p:spPr>
        <p:txBody>
          <a:bodyPr/>
          <a:lstStyle/>
          <a:p>
            <a:r>
              <a:rPr lang="en-US" dirty="0"/>
              <a:t>Demographics</a:t>
            </a:r>
          </a:p>
          <a:p>
            <a:r>
              <a:rPr lang="en-US" dirty="0"/>
              <a:t>Workplace Bullying</a:t>
            </a:r>
          </a:p>
          <a:p>
            <a:pPr lvl="1"/>
            <a:r>
              <a:rPr lang="en-US" dirty="0"/>
              <a:t>Describe the scenario you witnessed</a:t>
            </a:r>
          </a:p>
          <a:p>
            <a:r>
              <a:rPr lang="en-US" dirty="0"/>
              <a:t>Leadership</a:t>
            </a:r>
          </a:p>
          <a:p>
            <a:pPr lvl="1"/>
            <a:r>
              <a:rPr lang="en-US" dirty="0"/>
              <a:t>What did you see and hear?</a:t>
            </a:r>
          </a:p>
          <a:p>
            <a:pPr lvl="1"/>
            <a:r>
              <a:rPr lang="en-US" dirty="0"/>
              <a:t>Actions you considered or took?</a:t>
            </a:r>
          </a:p>
          <a:p>
            <a:r>
              <a:rPr lang="en-US" dirty="0"/>
              <a:t>Organizational Culture </a:t>
            </a:r>
          </a:p>
          <a:p>
            <a:pPr lvl="1"/>
            <a:r>
              <a:rPr lang="en-US" dirty="0"/>
              <a:t>Assumptions, beliefs, values, and artifacts (Schein, 2004)</a:t>
            </a:r>
          </a:p>
          <a:p>
            <a:r>
              <a:rPr lang="en-US" dirty="0"/>
              <a:t>Additional information  </a:t>
            </a:r>
          </a:p>
          <a:p>
            <a:endParaRPr lang="en-US" dirty="0"/>
          </a:p>
        </p:txBody>
      </p:sp>
    </p:spTree>
    <p:extLst>
      <p:ext uri="{BB962C8B-B14F-4D97-AF65-F5344CB8AC3E}">
        <p14:creationId xmlns:p14="http://schemas.microsoft.com/office/powerpoint/2010/main" val="774295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D5AEF-2D22-4385-ABA7-9C5429886C09}"/>
              </a:ext>
            </a:extLst>
          </p:cNvPr>
          <p:cNvSpPr>
            <a:spLocks noGrp="1"/>
          </p:cNvSpPr>
          <p:nvPr>
            <p:ph type="title"/>
          </p:nvPr>
        </p:nvSpPr>
        <p:spPr/>
        <p:txBody>
          <a:bodyPr>
            <a:normAutofit fontScale="90000"/>
          </a:bodyPr>
          <a:lstStyle/>
          <a:p>
            <a:r>
              <a:rPr lang="en-US" dirty="0"/>
              <a:t>Verbatim Response to Question About Organizational Culture</a:t>
            </a:r>
          </a:p>
        </p:txBody>
      </p:sp>
      <p:sp>
        <p:nvSpPr>
          <p:cNvPr id="3" name="Content Placeholder 2">
            <a:extLst>
              <a:ext uri="{FF2B5EF4-FFF2-40B4-BE49-F238E27FC236}">
                <a16:creationId xmlns:a16="http://schemas.microsoft.com/office/drawing/2014/main" id="{FDD23B4A-AA2C-4086-A021-BA62173D6569}"/>
              </a:ext>
            </a:extLst>
          </p:cNvPr>
          <p:cNvSpPr>
            <a:spLocks noGrp="1"/>
          </p:cNvSpPr>
          <p:nvPr>
            <p:ph idx="1"/>
          </p:nvPr>
        </p:nvSpPr>
        <p:spPr>
          <a:xfrm>
            <a:off x="609600" y="1935480"/>
            <a:ext cx="10972800" cy="4566920"/>
          </a:xfrm>
        </p:spPr>
        <p:txBody>
          <a:bodyPr>
            <a:normAutofit lnSpcReduction="10000"/>
          </a:bodyPr>
          <a:lstStyle/>
          <a:p>
            <a:pPr marL="0" indent="0">
              <a:buNone/>
            </a:pPr>
            <a:r>
              <a:rPr lang="en-US" dirty="0"/>
              <a:t>“Well, you are very unproductive . . . your job performance is greatly affected and not just the person that is being bullied but also the witnesses, like myself. Your job performance is gravely affected so you are not going to be able to be as productive at work at all. Also, the person that is being bullied it is not going to be productive at work so everything is counterproductive when this is happening. It’s just a horrible, horrible, horrible situation to be in. Like I said before, fortunately I was able to leave, but not everybody is as fortunate as I was . . . so I’m hoping that more things are being put into place to address it so that, you know, like the person that is being bullied feels like they have somewhere to go complain because of the situation . . . it was, then it is very difficult because of a relationship, it is very difficult to prove the supervisor and the employee . . . that is just so hard to prove it.”</a:t>
            </a:r>
          </a:p>
        </p:txBody>
      </p:sp>
    </p:spTree>
    <p:extLst>
      <p:ext uri="{BB962C8B-B14F-4D97-AF65-F5344CB8AC3E}">
        <p14:creationId xmlns:p14="http://schemas.microsoft.com/office/powerpoint/2010/main" val="693905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EF878-C654-494F-9072-B397B9833955}"/>
              </a:ext>
            </a:extLst>
          </p:cNvPr>
          <p:cNvSpPr>
            <a:spLocks noGrp="1"/>
          </p:cNvSpPr>
          <p:nvPr>
            <p:ph type="title"/>
          </p:nvPr>
        </p:nvSpPr>
        <p:spPr>
          <a:xfrm>
            <a:off x="800100" y="1135888"/>
            <a:ext cx="10972800" cy="1143000"/>
          </a:xfrm>
        </p:spPr>
        <p:txBody>
          <a:bodyPr>
            <a:normAutofit fontScale="90000"/>
          </a:bodyPr>
          <a:lstStyle/>
          <a:p>
            <a:r>
              <a:rPr lang="en-US" dirty="0"/>
              <a:t>Verbatim Response to a Question Concerning Actions They Had Taken Toward the Bully </a:t>
            </a:r>
          </a:p>
        </p:txBody>
      </p:sp>
      <p:sp>
        <p:nvSpPr>
          <p:cNvPr id="3" name="Content Placeholder 2">
            <a:extLst>
              <a:ext uri="{FF2B5EF4-FFF2-40B4-BE49-F238E27FC236}">
                <a16:creationId xmlns:a16="http://schemas.microsoft.com/office/drawing/2014/main" id="{4023633F-AACE-4F9E-A0BD-058A4A71AFF6}"/>
              </a:ext>
            </a:extLst>
          </p:cNvPr>
          <p:cNvSpPr>
            <a:spLocks noGrp="1"/>
          </p:cNvSpPr>
          <p:nvPr>
            <p:ph idx="1"/>
          </p:nvPr>
        </p:nvSpPr>
        <p:spPr>
          <a:xfrm>
            <a:off x="609600" y="2468880"/>
            <a:ext cx="10972800" cy="4389120"/>
          </a:xfrm>
        </p:spPr>
        <p:txBody>
          <a:bodyPr/>
          <a:lstStyle/>
          <a:p>
            <a:pPr marL="0" indent="0">
              <a:buNone/>
            </a:pPr>
            <a:r>
              <a:rPr lang="en-US" dirty="0"/>
              <a:t>“At that time, I felt like I might’ve should’ve talked to the employee to let her know, you know, don’t let it affect you, as far as the management position goes. I don’t really feel like, at that point . . . I don’t feel like I should have said anything to her because that would put my job in jeopardy, you know. Well obviously she was already a loose cannon or had some issues going on and I didn’t want to put myself in a predicament to get fired, or wrote up behind speaking with her.”</a:t>
            </a:r>
          </a:p>
        </p:txBody>
      </p:sp>
    </p:spTree>
    <p:extLst>
      <p:ext uri="{BB962C8B-B14F-4D97-AF65-F5344CB8AC3E}">
        <p14:creationId xmlns:p14="http://schemas.microsoft.com/office/powerpoint/2010/main" val="3918051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5436"/>
            <a:ext cx="10972800" cy="1143000"/>
          </a:xfrm>
        </p:spPr>
        <p:txBody>
          <a:bodyPr>
            <a:normAutofit/>
          </a:bodyPr>
          <a:lstStyle/>
          <a:p>
            <a:r>
              <a:rPr lang="en-US" dirty="0"/>
              <a:t>Data Analysis</a:t>
            </a:r>
          </a:p>
        </p:txBody>
      </p:sp>
      <p:sp>
        <p:nvSpPr>
          <p:cNvPr id="3" name="Content Placeholder 2"/>
          <p:cNvSpPr>
            <a:spLocks noGrp="1"/>
          </p:cNvSpPr>
          <p:nvPr>
            <p:ph idx="1"/>
          </p:nvPr>
        </p:nvSpPr>
        <p:spPr>
          <a:xfrm>
            <a:off x="1981200" y="1620837"/>
            <a:ext cx="8229600" cy="4830763"/>
          </a:xfrm>
        </p:spPr>
        <p:txBody>
          <a:bodyPr>
            <a:normAutofit/>
          </a:bodyPr>
          <a:lstStyle/>
          <a:p>
            <a:r>
              <a:rPr lang="en-US" dirty="0"/>
              <a:t>The Modification of the van </a:t>
            </a:r>
            <a:r>
              <a:rPr lang="en-US" dirty="0" err="1"/>
              <a:t>Kaam</a:t>
            </a:r>
            <a:r>
              <a:rPr lang="en-US" dirty="0"/>
              <a:t> Method of Analysis of Phenomenological Data (Moustakas, 1994, p. 120)</a:t>
            </a:r>
          </a:p>
          <a:p>
            <a:pPr marL="914400" lvl="1" indent="-457200">
              <a:buFont typeface="+mj-lt"/>
              <a:buAutoNum type="arabicPeriod"/>
            </a:pPr>
            <a:r>
              <a:rPr lang="en-US" sz="2000" dirty="0"/>
              <a:t>List and group to </a:t>
            </a:r>
            <a:r>
              <a:rPr lang="en-US" sz="2000" dirty="0" err="1"/>
              <a:t>horizonalize</a:t>
            </a:r>
            <a:r>
              <a:rPr lang="en-US" sz="2000" dirty="0"/>
              <a:t> data</a:t>
            </a:r>
          </a:p>
          <a:p>
            <a:pPr marL="914400" lvl="1" indent="-457200">
              <a:buFont typeface="+mj-lt"/>
              <a:buAutoNum type="arabicPeriod"/>
            </a:pPr>
            <a:r>
              <a:rPr lang="en-US" sz="2000" dirty="0"/>
              <a:t>Reduce and eliminate constituencies</a:t>
            </a:r>
          </a:p>
          <a:p>
            <a:pPr marL="914400" lvl="1" indent="-457200">
              <a:buFont typeface="+mj-lt"/>
              <a:buAutoNum type="arabicPeriod"/>
            </a:pPr>
            <a:r>
              <a:rPr lang="en-US" sz="2000" dirty="0"/>
              <a:t>Cluster invariant constituents into groups and themes</a:t>
            </a:r>
          </a:p>
          <a:p>
            <a:pPr marL="914400" lvl="1" indent="-457200">
              <a:buFont typeface="+mj-lt"/>
              <a:buAutoNum type="arabicPeriod"/>
            </a:pPr>
            <a:r>
              <a:rPr lang="en-US" sz="2000" dirty="0"/>
              <a:t>Final identification of invariant constituents and themes (validation)</a:t>
            </a:r>
          </a:p>
          <a:p>
            <a:pPr marL="914400" lvl="1" indent="-457200">
              <a:buFont typeface="+mj-lt"/>
              <a:buAutoNum type="arabicPeriod"/>
            </a:pPr>
            <a:r>
              <a:rPr lang="en-US" sz="2000" dirty="0"/>
              <a:t>Individual textural descriptions</a:t>
            </a:r>
          </a:p>
          <a:p>
            <a:pPr marL="914400" lvl="1" indent="-457200">
              <a:buFont typeface="+mj-lt"/>
              <a:buAutoNum type="arabicPeriod"/>
            </a:pPr>
            <a:r>
              <a:rPr lang="en-US" sz="2000" dirty="0"/>
              <a:t>Individual structural descriptions</a:t>
            </a:r>
          </a:p>
          <a:p>
            <a:pPr marL="914400" lvl="1" indent="-457200">
              <a:buFont typeface="+mj-lt"/>
              <a:buAutoNum type="arabicPeriod"/>
            </a:pPr>
            <a:r>
              <a:rPr lang="en-US" sz="2000" dirty="0"/>
              <a:t>Composite textural-structural descriptions</a:t>
            </a:r>
          </a:p>
          <a:p>
            <a:pPr marL="914400" lvl="1" indent="-457200">
              <a:buFont typeface="+mj-lt"/>
              <a:buAutoNum type="arabicPeriod"/>
            </a:pPr>
            <a:r>
              <a:rPr lang="en-US" sz="2000" dirty="0"/>
              <a:t>Synthesis of meanings and essences</a:t>
            </a:r>
          </a:p>
          <a:p>
            <a:pPr marL="457200" lvl="1" indent="0" algn="r">
              <a:buNone/>
            </a:pPr>
            <a:r>
              <a:rPr lang="en-US" sz="2000" dirty="0" err="1"/>
              <a:t>Moustakas</a:t>
            </a:r>
            <a:r>
              <a:rPr lang="en-US" sz="2000" dirty="0"/>
              <a:t>, 1994, p. 120-121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a:t>
            </a:r>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31271" y="2913676"/>
            <a:ext cx="6880732" cy="2648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7112000" y="1066801"/>
            <a:ext cx="4470400" cy="5288125"/>
          </a:xfrm>
        </p:spPr>
        <p:txBody>
          <a:bodyPr>
            <a:normAutofit/>
          </a:bodyPr>
          <a:lstStyle/>
          <a:p>
            <a:pPr marL="514350" indent="-514350">
              <a:buFont typeface="+mj-lt"/>
              <a:buAutoNum type="arabicPeriod"/>
            </a:pPr>
            <a:r>
              <a:rPr lang="en-US" dirty="0"/>
              <a:t>Bullying behaviors</a:t>
            </a:r>
          </a:p>
          <a:p>
            <a:pPr marL="514350" indent="-514350">
              <a:buFont typeface="+mj-lt"/>
              <a:buAutoNum type="arabicPeriod"/>
            </a:pPr>
            <a:r>
              <a:rPr lang="en-US" dirty="0"/>
              <a:t>Absence of leadership</a:t>
            </a:r>
          </a:p>
          <a:p>
            <a:pPr marL="514350" indent="-514350">
              <a:buFont typeface="+mj-lt"/>
              <a:buAutoNum type="arabicPeriod"/>
            </a:pPr>
            <a:r>
              <a:rPr lang="en-US" dirty="0"/>
              <a:t>Respect &amp; disrespect</a:t>
            </a:r>
          </a:p>
          <a:p>
            <a:pPr marL="514350" indent="-514350">
              <a:buFont typeface="+mj-lt"/>
              <a:buAutoNum type="arabicPeriod"/>
            </a:pPr>
            <a:r>
              <a:rPr lang="en-US" dirty="0"/>
              <a:t>Helplessness</a:t>
            </a:r>
          </a:p>
          <a:p>
            <a:pPr marL="514350" indent="-514350">
              <a:buFont typeface="+mj-lt"/>
              <a:buAutoNum type="arabicPeriod"/>
            </a:pPr>
            <a:r>
              <a:rPr lang="en-US" dirty="0"/>
              <a:t>Unresolved bullying</a:t>
            </a:r>
          </a:p>
          <a:p>
            <a:pPr marL="514350" indent="-514350">
              <a:buFont typeface="+mj-lt"/>
              <a:buAutoNum type="arabicPeriod"/>
            </a:pPr>
            <a:r>
              <a:rPr lang="en-US" dirty="0"/>
              <a:t>Disappointment</a:t>
            </a:r>
          </a:p>
          <a:p>
            <a:pPr marL="514350" indent="-514350">
              <a:buFont typeface="+mj-lt"/>
              <a:buAutoNum type="arabicPeriod"/>
            </a:pPr>
            <a:r>
              <a:rPr lang="en-US" dirty="0"/>
              <a:t>Expectation of values</a:t>
            </a:r>
          </a:p>
          <a:p>
            <a:pPr marL="514350" indent="-514350">
              <a:buFont typeface="+mj-lt"/>
              <a:buAutoNum type="arabicPeriod"/>
            </a:pPr>
            <a:r>
              <a:rPr lang="en-US" dirty="0"/>
              <a:t>Lack of policies &amp; procedures</a:t>
            </a:r>
          </a:p>
          <a:p>
            <a:pPr marL="514350" indent="-514350">
              <a:buFont typeface="+mj-lt"/>
              <a:buAutoNum type="arabicPeriod"/>
            </a:pPr>
            <a:r>
              <a:rPr lang="en-US" dirty="0"/>
              <a:t>Organizational awareness</a:t>
            </a:r>
          </a:p>
        </p:txBody>
      </p:sp>
    </p:spTree>
    <p:extLst>
      <p:ext uri="{BB962C8B-B14F-4D97-AF65-F5344CB8AC3E}">
        <p14:creationId xmlns:p14="http://schemas.microsoft.com/office/powerpoint/2010/main" val="985286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2E91C6-28C7-4758-8C95-5B37ABF9AECD}"/>
              </a:ext>
            </a:extLst>
          </p:cNvPr>
          <p:cNvSpPr>
            <a:spLocks noGrp="1"/>
          </p:cNvSpPr>
          <p:nvPr>
            <p:ph type="title"/>
          </p:nvPr>
        </p:nvSpPr>
        <p:spPr/>
        <p:txBody>
          <a:bodyPr/>
          <a:lstStyle/>
          <a:p>
            <a:r>
              <a:rPr lang="en-US" dirty="0"/>
              <a:t>#1 Bullying Behaviors (14)</a:t>
            </a:r>
          </a:p>
        </p:txBody>
      </p:sp>
      <p:sp>
        <p:nvSpPr>
          <p:cNvPr id="6" name="Content Placeholder 5">
            <a:extLst>
              <a:ext uri="{FF2B5EF4-FFF2-40B4-BE49-F238E27FC236}">
                <a16:creationId xmlns:a16="http://schemas.microsoft.com/office/drawing/2014/main" id="{6A163ACA-BCC6-4B3F-9CE7-018573CCEE71}"/>
              </a:ext>
            </a:extLst>
          </p:cNvPr>
          <p:cNvSpPr>
            <a:spLocks noGrp="1"/>
          </p:cNvSpPr>
          <p:nvPr>
            <p:ph sz="half" idx="1"/>
          </p:nvPr>
        </p:nvSpPr>
        <p:spPr/>
        <p:txBody>
          <a:bodyPr/>
          <a:lstStyle/>
          <a:p>
            <a:r>
              <a:rPr lang="en-US" dirty="0"/>
              <a:t>Yelling</a:t>
            </a:r>
          </a:p>
          <a:p>
            <a:r>
              <a:rPr lang="en-US" dirty="0"/>
              <a:t>Humiliation</a:t>
            </a:r>
          </a:p>
          <a:p>
            <a:r>
              <a:rPr lang="en-US" dirty="0"/>
              <a:t>Ridicule</a:t>
            </a:r>
          </a:p>
          <a:p>
            <a:r>
              <a:rPr lang="en-US" dirty="0"/>
              <a:t>Blatant demeaning </a:t>
            </a:r>
          </a:p>
          <a:p>
            <a:r>
              <a:rPr lang="en-US" dirty="0"/>
              <a:t>Ostracized</a:t>
            </a:r>
          </a:p>
          <a:p>
            <a:r>
              <a:rPr lang="en-US" dirty="0"/>
              <a:t>Ignored</a:t>
            </a:r>
          </a:p>
          <a:p>
            <a:r>
              <a:rPr lang="en-US" dirty="0"/>
              <a:t>Excessive deadlines </a:t>
            </a:r>
          </a:p>
        </p:txBody>
      </p:sp>
      <p:sp>
        <p:nvSpPr>
          <p:cNvPr id="7" name="Content Placeholder 6">
            <a:extLst>
              <a:ext uri="{FF2B5EF4-FFF2-40B4-BE49-F238E27FC236}">
                <a16:creationId xmlns:a16="http://schemas.microsoft.com/office/drawing/2014/main" id="{B582C1C8-56CD-4A9F-80DE-CA7BA5ADEC6B}"/>
              </a:ext>
            </a:extLst>
          </p:cNvPr>
          <p:cNvSpPr>
            <a:spLocks noGrp="1"/>
          </p:cNvSpPr>
          <p:nvPr>
            <p:ph sz="half" idx="2"/>
          </p:nvPr>
        </p:nvSpPr>
        <p:spPr/>
        <p:txBody>
          <a:bodyPr/>
          <a:lstStyle/>
          <a:p>
            <a:r>
              <a:rPr lang="en-US" dirty="0"/>
              <a:t>Teasing</a:t>
            </a:r>
          </a:p>
          <a:p>
            <a:r>
              <a:rPr lang="en-US" dirty="0"/>
              <a:t>Foul language</a:t>
            </a:r>
          </a:p>
          <a:p>
            <a:r>
              <a:rPr lang="en-US" dirty="0"/>
              <a:t>Insulting</a:t>
            </a:r>
          </a:p>
          <a:p>
            <a:r>
              <a:rPr lang="en-US" dirty="0"/>
              <a:t>Attacking</a:t>
            </a:r>
          </a:p>
          <a:p>
            <a:r>
              <a:rPr lang="en-US" dirty="0"/>
              <a:t>Excluded</a:t>
            </a:r>
          </a:p>
          <a:p>
            <a:r>
              <a:rPr lang="en-US" dirty="0"/>
              <a:t>Threatened</a:t>
            </a:r>
          </a:p>
          <a:p>
            <a:r>
              <a:rPr lang="en-US" dirty="0"/>
              <a:t>Name calling</a:t>
            </a:r>
          </a:p>
          <a:p>
            <a:r>
              <a:rPr lang="en-US" dirty="0"/>
              <a:t>Required to work extra hours</a:t>
            </a:r>
          </a:p>
        </p:txBody>
      </p:sp>
      <p:pic>
        <p:nvPicPr>
          <p:cNvPr id="8" name="Picture 7">
            <a:extLst>
              <a:ext uri="{FF2B5EF4-FFF2-40B4-BE49-F238E27FC236}">
                <a16:creationId xmlns:a16="http://schemas.microsoft.com/office/drawing/2014/main" id="{E897AB47-230F-4672-894B-FE076A39CB2A}"/>
              </a:ext>
            </a:extLst>
          </p:cNvPr>
          <p:cNvPicPr>
            <a:picLocks noChangeAspect="1"/>
          </p:cNvPicPr>
          <p:nvPr/>
        </p:nvPicPr>
        <p:blipFill>
          <a:blip r:embed="rId2"/>
          <a:stretch>
            <a:fillRect/>
          </a:stretch>
        </p:blipFill>
        <p:spPr>
          <a:xfrm>
            <a:off x="9093200" y="2896129"/>
            <a:ext cx="2844800" cy="1540933"/>
          </a:xfrm>
          <a:prstGeom prst="rect">
            <a:avLst/>
          </a:prstGeom>
        </p:spPr>
      </p:pic>
    </p:spTree>
    <p:extLst>
      <p:ext uri="{BB962C8B-B14F-4D97-AF65-F5344CB8AC3E}">
        <p14:creationId xmlns:p14="http://schemas.microsoft.com/office/powerpoint/2010/main" val="2595587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FFE7C-BB0B-4EDC-A8AF-87590862BB3A}"/>
              </a:ext>
            </a:extLst>
          </p:cNvPr>
          <p:cNvSpPr>
            <a:spLocks noGrp="1"/>
          </p:cNvSpPr>
          <p:nvPr>
            <p:ph type="title"/>
          </p:nvPr>
        </p:nvSpPr>
        <p:spPr/>
        <p:txBody>
          <a:bodyPr/>
          <a:lstStyle/>
          <a:p>
            <a:r>
              <a:rPr lang="en-US" dirty="0"/>
              <a:t>#2 Absence of Leadership (11)</a:t>
            </a:r>
          </a:p>
        </p:txBody>
      </p:sp>
      <p:sp>
        <p:nvSpPr>
          <p:cNvPr id="3" name="Content Placeholder 2">
            <a:extLst>
              <a:ext uri="{FF2B5EF4-FFF2-40B4-BE49-F238E27FC236}">
                <a16:creationId xmlns:a16="http://schemas.microsoft.com/office/drawing/2014/main" id="{FABF0BAA-1590-4C7E-863B-EA7BDAB4AFAC}"/>
              </a:ext>
            </a:extLst>
          </p:cNvPr>
          <p:cNvSpPr>
            <a:spLocks noGrp="1"/>
          </p:cNvSpPr>
          <p:nvPr>
            <p:ph idx="1"/>
          </p:nvPr>
        </p:nvSpPr>
        <p:spPr/>
        <p:txBody>
          <a:bodyPr>
            <a:normAutofit/>
          </a:bodyPr>
          <a:lstStyle/>
          <a:p>
            <a:r>
              <a:rPr lang="en-US" dirty="0"/>
              <a:t>Contacted individuals in leadership and received no response</a:t>
            </a:r>
          </a:p>
          <a:p>
            <a:r>
              <a:rPr lang="en-US" dirty="0"/>
              <a:t>Leadership was present in some circumstances and did nothing</a:t>
            </a:r>
          </a:p>
          <a:p>
            <a:pPr lvl="1"/>
            <a:r>
              <a:rPr lang="en-US" dirty="0"/>
              <a:t> “…the president of the company was present for a couple of the bullying incidents and nothing was done about it”</a:t>
            </a:r>
          </a:p>
          <a:p>
            <a:r>
              <a:rPr lang="en-US" dirty="0"/>
              <a:t>Some felt that leaders laughed and participated in the bullying</a:t>
            </a:r>
          </a:p>
        </p:txBody>
      </p:sp>
      <p:pic>
        <p:nvPicPr>
          <p:cNvPr id="5" name="Picture 4">
            <a:extLst>
              <a:ext uri="{FF2B5EF4-FFF2-40B4-BE49-F238E27FC236}">
                <a16:creationId xmlns:a16="http://schemas.microsoft.com/office/drawing/2014/main" id="{982A342F-1A39-4907-899A-4CB53E1B72A2}"/>
              </a:ext>
            </a:extLst>
          </p:cNvPr>
          <p:cNvPicPr>
            <a:picLocks noChangeAspect="1"/>
          </p:cNvPicPr>
          <p:nvPr/>
        </p:nvPicPr>
        <p:blipFill>
          <a:blip r:embed="rId2"/>
          <a:stretch>
            <a:fillRect/>
          </a:stretch>
        </p:blipFill>
        <p:spPr>
          <a:xfrm>
            <a:off x="4483100" y="4375149"/>
            <a:ext cx="2514600" cy="2357438"/>
          </a:xfrm>
          <a:prstGeom prst="rect">
            <a:avLst/>
          </a:prstGeom>
        </p:spPr>
      </p:pic>
    </p:spTree>
    <p:extLst>
      <p:ext uri="{BB962C8B-B14F-4D97-AF65-F5344CB8AC3E}">
        <p14:creationId xmlns:p14="http://schemas.microsoft.com/office/powerpoint/2010/main" val="3589390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0192-CCB1-4D58-99FF-163D44B596F8}"/>
              </a:ext>
            </a:extLst>
          </p:cNvPr>
          <p:cNvSpPr>
            <a:spLocks noGrp="1"/>
          </p:cNvSpPr>
          <p:nvPr>
            <p:ph type="title"/>
          </p:nvPr>
        </p:nvSpPr>
        <p:spPr/>
        <p:txBody>
          <a:bodyPr/>
          <a:lstStyle/>
          <a:p>
            <a:r>
              <a:rPr lang="en-US" dirty="0"/>
              <a:t>#3 Respect &amp; Disrespect (6)</a:t>
            </a:r>
          </a:p>
        </p:txBody>
      </p:sp>
      <p:sp>
        <p:nvSpPr>
          <p:cNvPr id="3" name="Content Placeholder 2">
            <a:extLst>
              <a:ext uri="{FF2B5EF4-FFF2-40B4-BE49-F238E27FC236}">
                <a16:creationId xmlns:a16="http://schemas.microsoft.com/office/drawing/2014/main" id="{F9D2BAB1-91E3-4B39-B774-C3663DCABD84}"/>
              </a:ext>
            </a:extLst>
          </p:cNvPr>
          <p:cNvSpPr>
            <a:spLocks noGrp="1"/>
          </p:cNvSpPr>
          <p:nvPr>
            <p:ph idx="1"/>
          </p:nvPr>
        </p:nvSpPr>
        <p:spPr/>
        <p:txBody>
          <a:bodyPr/>
          <a:lstStyle/>
          <a:p>
            <a:r>
              <a:rPr lang="en-US" dirty="0"/>
              <a:t>Participants felt you would be respected when you begin working for any organization</a:t>
            </a:r>
          </a:p>
          <a:p>
            <a:r>
              <a:rPr lang="en-US" dirty="0"/>
              <a:t>Many were surprised to learn that disrespect was acceptable</a:t>
            </a:r>
          </a:p>
          <a:p>
            <a:pPr lvl="1"/>
            <a:r>
              <a:rPr lang="en-US" dirty="0"/>
              <a:t>Some of them felt disrespected that they had to be exposed to (witness) workplace bullying at all</a:t>
            </a:r>
          </a:p>
          <a:p>
            <a:r>
              <a:rPr lang="en-US" dirty="0"/>
              <a:t>“Most people assume when they go to work they’re going to be treated with respect by their coworkers, by their manager and I didn’t think this would be any different from any other [workplace].” </a:t>
            </a:r>
          </a:p>
        </p:txBody>
      </p:sp>
    </p:spTree>
    <p:extLst>
      <p:ext uri="{BB962C8B-B14F-4D97-AF65-F5344CB8AC3E}">
        <p14:creationId xmlns:p14="http://schemas.microsoft.com/office/powerpoint/2010/main" val="1736878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9A874-5EAB-457D-BC06-3F6E29129942}"/>
              </a:ext>
            </a:extLst>
          </p:cNvPr>
          <p:cNvSpPr>
            <a:spLocks noGrp="1"/>
          </p:cNvSpPr>
          <p:nvPr>
            <p:ph type="title"/>
          </p:nvPr>
        </p:nvSpPr>
        <p:spPr/>
        <p:txBody>
          <a:bodyPr/>
          <a:lstStyle/>
          <a:p>
            <a:r>
              <a:rPr lang="en-US" dirty="0"/>
              <a:t>#4 Helplessness (12)</a:t>
            </a:r>
          </a:p>
        </p:txBody>
      </p:sp>
      <p:sp>
        <p:nvSpPr>
          <p:cNvPr id="3" name="Content Placeholder 2">
            <a:extLst>
              <a:ext uri="{FF2B5EF4-FFF2-40B4-BE49-F238E27FC236}">
                <a16:creationId xmlns:a16="http://schemas.microsoft.com/office/drawing/2014/main" id="{0CE0E88C-46FD-4592-A24A-43F2AB0BB0B8}"/>
              </a:ext>
            </a:extLst>
          </p:cNvPr>
          <p:cNvSpPr>
            <a:spLocks noGrp="1"/>
          </p:cNvSpPr>
          <p:nvPr>
            <p:ph idx="1"/>
          </p:nvPr>
        </p:nvSpPr>
        <p:spPr/>
        <p:txBody>
          <a:bodyPr/>
          <a:lstStyle/>
          <a:p>
            <a:r>
              <a:rPr lang="en-US" dirty="0"/>
              <a:t>In many cases, the participant wanted to confront the bully and was afraid, thus feeling helpless</a:t>
            </a:r>
          </a:p>
          <a:p>
            <a:pPr lvl="1"/>
            <a:r>
              <a:rPr lang="en-US" dirty="0"/>
              <a:t>“I voiced my feelings to a few individuals and my frustration, but in the end decided not to say more because of who the person was. I decided there was really not much that I could do.”</a:t>
            </a:r>
          </a:p>
          <a:p>
            <a:r>
              <a:rPr lang="en-US" dirty="0"/>
              <a:t>One participant felt human resources could not or would not help them because the bully had too much power</a:t>
            </a:r>
          </a:p>
        </p:txBody>
      </p:sp>
      <p:pic>
        <p:nvPicPr>
          <p:cNvPr id="4" name="Picture 3">
            <a:extLst>
              <a:ext uri="{FF2B5EF4-FFF2-40B4-BE49-F238E27FC236}">
                <a16:creationId xmlns:a16="http://schemas.microsoft.com/office/drawing/2014/main" id="{E3E38C08-A7AE-40A3-B2F4-86F633178099}"/>
              </a:ext>
            </a:extLst>
          </p:cNvPr>
          <p:cNvPicPr>
            <a:picLocks noChangeAspect="1"/>
          </p:cNvPicPr>
          <p:nvPr/>
        </p:nvPicPr>
        <p:blipFill>
          <a:blip r:embed="rId2"/>
          <a:stretch>
            <a:fillRect/>
          </a:stretch>
        </p:blipFill>
        <p:spPr>
          <a:xfrm>
            <a:off x="8001316" y="4775200"/>
            <a:ext cx="3358833" cy="1892300"/>
          </a:xfrm>
          <a:prstGeom prst="rect">
            <a:avLst/>
          </a:prstGeom>
        </p:spPr>
      </p:pic>
    </p:spTree>
    <p:extLst>
      <p:ext uri="{BB962C8B-B14F-4D97-AF65-F5344CB8AC3E}">
        <p14:creationId xmlns:p14="http://schemas.microsoft.com/office/powerpoint/2010/main" val="4146976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58224-B599-43FC-96F5-A8654D3FA7CF}"/>
              </a:ext>
            </a:extLst>
          </p:cNvPr>
          <p:cNvSpPr>
            <a:spLocks noGrp="1"/>
          </p:cNvSpPr>
          <p:nvPr>
            <p:ph type="title"/>
          </p:nvPr>
        </p:nvSpPr>
        <p:spPr/>
        <p:txBody>
          <a:bodyPr/>
          <a:lstStyle/>
          <a:p>
            <a:r>
              <a:rPr lang="en-US" dirty="0"/>
              <a:t>#5 Unresolved Bullying (12)</a:t>
            </a:r>
          </a:p>
        </p:txBody>
      </p:sp>
      <p:sp>
        <p:nvSpPr>
          <p:cNvPr id="3" name="Content Placeholder 2">
            <a:extLst>
              <a:ext uri="{FF2B5EF4-FFF2-40B4-BE49-F238E27FC236}">
                <a16:creationId xmlns:a16="http://schemas.microsoft.com/office/drawing/2014/main" id="{052C4248-74EA-405A-9EC3-48B5441EB72F}"/>
              </a:ext>
            </a:extLst>
          </p:cNvPr>
          <p:cNvSpPr>
            <a:spLocks noGrp="1"/>
          </p:cNvSpPr>
          <p:nvPr>
            <p:ph idx="1"/>
          </p:nvPr>
        </p:nvSpPr>
        <p:spPr/>
        <p:txBody>
          <a:bodyPr/>
          <a:lstStyle/>
          <a:p>
            <a:r>
              <a:rPr lang="en-US" dirty="0"/>
              <a:t>Expressions that the organizational culture was not one of resolving conflict/issues</a:t>
            </a:r>
          </a:p>
          <a:p>
            <a:r>
              <a:rPr lang="en-US" dirty="0"/>
              <a:t>Even when the victim left the organization, many participants felt the culture remained the same</a:t>
            </a:r>
          </a:p>
          <a:p>
            <a:pPr lvl="1"/>
            <a:r>
              <a:rPr lang="en-US" dirty="0"/>
              <a:t>One that allowed workplace bullying</a:t>
            </a:r>
          </a:p>
          <a:p>
            <a:r>
              <a:rPr lang="en-US" dirty="0"/>
              <a:t>One participant stated management was “lackadaisical on it. I don’t think they enforced things the way they should.” </a:t>
            </a:r>
          </a:p>
        </p:txBody>
      </p:sp>
    </p:spTree>
    <p:extLst>
      <p:ext uri="{BB962C8B-B14F-4D97-AF65-F5344CB8AC3E}">
        <p14:creationId xmlns:p14="http://schemas.microsoft.com/office/powerpoint/2010/main" val="1827314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8D0CA519-1A3F-494A-965A-05B321E30A6F}"/>
              </a:ext>
            </a:extLst>
          </p:cNvPr>
          <p:cNvPicPr>
            <a:picLocks noGrp="1" noChangeAspect="1"/>
          </p:cNvPicPr>
          <p:nvPr>
            <p:ph idx="1"/>
          </p:nvPr>
        </p:nvPicPr>
        <p:blipFill>
          <a:blip r:embed="rId2"/>
          <a:stretch>
            <a:fillRect/>
          </a:stretch>
        </p:blipFill>
        <p:spPr>
          <a:xfrm>
            <a:off x="2019300" y="1005103"/>
            <a:ext cx="7083425" cy="4847793"/>
          </a:xfrm>
          <a:prstGeom prst="rect">
            <a:avLst/>
          </a:prstGeom>
        </p:spPr>
      </p:pic>
    </p:spTree>
    <p:extLst>
      <p:ext uri="{BB962C8B-B14F-4D97-AF65-F5344CB8AC3E}">
        <p14:creationId xmlns:p14="http://schemas.microsoft.com/office/powerpoint/2010/main" val="1881220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00CA-52A9-4344-B49C-0F568AB7BC42}"/>
              </a:ext>
            </a:extLst>
          </p:cNvPr>
          <p:cNvSpPr>
            <a:spLocks noGrp="1"/>
          </p:cNvSpPr>
          <p:nvPr>
            <p:ph type="title"/>
          </p:nvPr>
        </p:nvSpPr>
        <p:spPr/>
        <p:txBody>
          <a:bodyPr/>
          <a:lstStyle/>
          <a:p>
            <a:r>
              <a:rPr lang="en-US" dirty="0"/>
              <a:t>#6 Disappointment (9)</a:t>
            </a:r>
          </a:p>
        </p:txBody>
      </p:sp>
      <p:sp>
        <p:nvSpPr>
          <p:cNvPr id="3" name="Content Placeholder 2">
            <a:extLst>
              <a:ext uri="{FF2B5EF4-FFF2-40B4-BE49-F238E27FC236}">
                <a16:creationId xmlns:a16="http://schemas.microsoft.com/office/drawing/2014/main" id="{F5646245-37F9-4BD9-8A9C-ECEE1BA13E8C}"/>
              </a:ext>
            </a:extLst>
          </p:cNvPr>
          <p:cNvSpPr>
            <a:spLocks noGrp="1"/>
          </p:cNvSpPr>
          <p:nvPr>
            <p:ph idx="1"/>
          </p:nvPr>
        </p:nvSpPr>
        <p:spPr/>
        <p:txBody>
          <a:bodyPr/>
          <a:lstStyle/>
          <a:p>
            <a:r>
              <a:rPr lang="en-US" dirty="0"/>
              <a:t>Many participants expressed disappointment that they had to be exposed to an unsafe/unhealthy work environment</a:t>
            </a:r>
          </a:p>
          <a:p>
            <a:pPr lvl="1"/>
            <a:r>
              <a:rPr lang="en-US" dirty="0"/>
              <a:t>Unfair</a:t>
            </a:r>
          </a:p>
          <a:p>
            <a:r>
              <a:rPr lang="en-US" dirty="0"/>
              <a:t>One participant did not think others cared that there were bullies in the organization </a:t>
            </a:r>
          </a:p>
          <a:p>
            <a:r>
              <a:rPr lang="en-US" dirty="0"/>
              <a:t>Some expressed disappointment that there was no way to remedy the situation </a:t>
            </a:r>
          </a:p>
          <a:p>
            <a:pPr lvl="1"/>
            <a:r>
              <a:rPr lang="en-US" dirty="0"/>
              <a:t>No discipline and no actions taken to address the bully</a:t>
            </a:r>
          </a:p>
        </p:txBody>
      </p:sp>
    </p:spTree>
    <p:extLst>
      <p:ext uri="{BB962C8B-B14F-4D97-AF65-F5344CB8AC3E}">
        <p14:creationId xmlns:p14="http://schemas.microsoft.com/office/powerpoint/2010/main" val="1064703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84566-21D2-43E1-9F41-440F6655922D}"/>
              </a:ext>
            </a:extLst>
          </p:cNvPr>
          <p:cNvSpPr>
            <a:spLocks noGrp="1"/>
          </p:cNvSpPr>
          <p:nvPr>
            <p:ph type="title"/>
          </p:nvPr>
        </p:nvSpPr>
        <p:spPr/>
        <p:txBody>
          <a:bodyPr/>
          <a:lstStyle/>
          <a:p>
            <a:r>
              <a:rPr lang="en-US" dirty="0"/>
              <a:t>#7 Expectations of Value (12)</a:t>
            </a:r>
          </a:p>
        </p:txBody>
      </p:sp>
      <p:sp>
        <p:nvSpPr>
          <p:cNvPr id="3" name="Content Placeholder 2">
            <a:extLst>
              <a:ext uri="{FF2B5EF4-FFF2-40B4-BE49-F238E27FC236}">
                <a16:creationId xmlns:a16="http://schemas.microsoft.com/office/drawing/2014/main" id="{94665F27-5F66-4B1D-BD03-AC2084A255E2}"/>
              </a:ext>
            </a:extLst>
          </p:cNvPr>
          <p:cNvSpPr>
            <a:spLocks noGrp="1"/>
          </p:cNvSpPr>
          <p:nvPr>
            <p:ph idx="1"/>
          </p:nvPr>
        </p:nvSpPr>
        <p:spPr/>
        <p:txBody>
          <a:bodyPr/>
          <a:lstStyle/>
          <a:p>
            <a:r>
              <a:rPr lang="en-US" dirty="0"/>
              <a:t>Many participants expected they would be a valued employee </a:t>
            </a:r>
          </a:p>
          <a:p>
            <a:r>
              <a:rPr lang="en-US" dirty="0"/>
              <a:t>Expected policies and procedures to keep the environment safe, fair, and comfortable</a:t>
            </a:r>
          </a:p>
          <a:p>
            <a:r>
              <a:rPr lang="en-US" dirty="0"/>
              <a:t>One participant statement:</a:t>
            </a:r>
          </a:p>
          <a:p>
            <a:pPr lvl="1"/>
            <a:r>
              <a:rPr lang="en-US" dirty="0"/>
              <a:t>“…things I saw, just led me to believe that there is a lot of talk and not as much focus on some of these core values . . . the team members specifically. But while we are presented as a priority sometimes that it’s not always the case, you know, despite the greatest efforts of the overall organization.”</a:t>
            </a:r>
          </a:p>
          <a:p>
            <a:pPr lvl="1"/>
            <a:endParaRPr lang="en-US" dirty="0"/>
          </a:p>
          <a:p>
            <a:pPr lvl="1"/>
            <a:endParaRPr lang="en-US" dirty="0"/>
          </a:p>
        </p:txBody>
      </p:sp>
    </p:spTree>
    <p:extLst>
      <p:ext uri="{BB962C8B-B14F-4D97-AF65-F5344CB8AC3E}">
        <p14:creationId xmlns:p14="http://schemas.microsoft.com/office/powerpoint/2010/main" val="533880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B9A77-DE82-4EE1-B091-4FF9A2337F36}"/>
              </a:ext>
            </a:extLst>
          </p:cNvPr>
          <p:cNvSpPr>
            <a:spLocks noGrp="1"/>
          </p:cNvSpPr>
          <p:nvPr>
            <p:ph type="title"/>
          </p:nvPr>
        </p:nvSpPr>
        <p:spPr/>
        <p:txBody>
          <a:bodyPr/>
          <a:lstStyle/>
          <a:p>
            <a:r>
              <a:rPr lang="en-US" dirty="0"/>
              <a:t>#8 Lack of Policies &amp; Procedures (14)</a:t>
            </a:r>
          </a:p>
        </p:txBody>
      </p:sp>
      <p:sp>
        <p:nvSpPr>
          <p:cNvPr id="3" name="Content Placeholder 2">
            <a:extLst>
              <a:ext uri="{FF2B5EF4-FFF2-40B4-BE49-F238E27FC236}">
                <a16:creationId xmlns:a16="http://schemas.microsoft.com/office/drawing/2014/main" id="{3305F941-3379-4A55-94D0-95C17A2207BA}"/>
              </a:ext>
            </a:extLst>
          </p:cNvPr>
          <p:cNvSpPr>
            <a:spLocks noGrp="1"/>
          </p:cNvSpPr>
          <p:nvPr>
            <p:ph idx="1"/>
          </p:nvPr>
        </p:nvSpPr>
        <p:spPr/>
        <p:txBody>
          <a:bodyPr/>
          <a:lstStyle/>
          <a:p>
            <a:r>
              <a:rPr lang="en-US" dirty="0"/>
              <a:t>Participants received an employee handbook upon hire and/or orientation</a:t>
            </a:r>
          </a:p>
          <a:p>
            <a:pPr lvl="1"/>
            <a:r>
              <a:rPr lang="en-US" dirty="0"/>
              <a:t>No policies and/or procedures where workplace bullying is mentioned </a:t>
            </a:r>
          </a:p>
          <a:p>
            <a:r>
              <a:rPr lang="en-US" dirty="0"/>
              <a:t>They had no idea what to do in the event they were bullied or witnessed someone being bullied </a:t>
            </a:r>
          </a:p>
          <a:p>
            <a:endParaRPr lang="en-US" dirty="0"/>
          </a:p>
        </p:txBody>
      </p:sp>
      <p:pic>
        <p:nvPicPr>
          <p:cNvPr id="4" name="Picture 3">
            <a:extLst>
              <a:ext uri="{FF2B5EF4-FFF2-40B4-BE49-F238E27FC236}">
                <a16:creationId xmlns:a16="http://schemas.microsoft.com/office/drawing/2014/main" id="{A5D78A94-ABB7-4D30-A143-02F2842AB6F0}"/>
              </a:ext>
            </a:extLst>
          </p:cNvPr>
          <p:cNvPicPr>
            <a:picLocks noChangeAspect="1"/>
          </p:cNvPicPr>
          <p:nvPr/>
        </p:nvPicPr>
        <p:blipFill>
          <a:blip r:embed="rId2"/>
          <a:stretch>
            <a:fillRect/>
          </a:stretch>
        </p:blipFill>
        <p:spPr>
          <a:xfrm>
            <a:off x="4508500" y="5158211"/>
            <a:ext cx="3365500" cy="1385464"/>
          </a:xfrm>
          <a:prstGeom prst="rect">
            <a:avLst/>
          </a:prstGeom>
        </p:spPr>
      </p:pic>
    </p:spTree>
    <p:extLst>
      <p:ext uri="{BB962C8B-B14F-4D97-AF65-F5344CB8AC3E}">
        <p14:creationId xmlns:p14="http://schemas.microsoft.com/office/powerpoint/2010/main" val="3086146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345ED-AE13-491B-9565-77BB885A0808}"/>
              </a:ext>
            </a:extLst>
          </p:cNvPr>
          <p:cNvSpPr>
            <a:spLocks noGrp="1"/>
          </p:cNvSpPr>
          <p:nvPr>
            <p:ph type="title"/>
          </p:nvPr>
        </p:nvSpPr>
        <p:spPr/>
        <p:txBody>
          <a:bodyPr/>
          <a:lstStyle/>
          <a:p>
            <a:r>
              <a:rPr lang="en-US" dirty="0"/>
              <a:t>#9 Organizational Awareness (13)</a:t>
            </a:r>
          </a:p>
        </p:txBody>
      </p:sp>
      <p:sp>
        <p:nvSpPr>
          <p:cNvPr id="3" name="Content Placeholder 2">
            <a:extLst>
              <a:ext uri="{FF2B5EF4-FFF2-40B4-BE49-F238E27FC236}">
                <a16:creationId xmlns:a16="http://schemas.microsoft.com/office/drawing/2014/main" id="{DC5EE71C-BC31-482F-993D-9A8BA447777B}"/>
              </a:ext>
            </a:extLst>
          </p:cNvPr>
          <p:cNvSpPr>
            <a:spLocks noGrp="1"/>
          </p:cNvSpPr>
          <p:nvPr>
            <p:ph idx="1"/>
          </p:nvPr>
        </p:nvSpPr>
        <p:spPr/>
        <p:txBody>
          <a:bodyPr/>
          <a:lstStyle/>
          <a:p>
            <a:r>
              <a:rPr lang="en-US" dirty="0"/>
              <a:t>On a broad level, most participants stated they did not feel the organizational leaders at the upper echelon were even aware of the bullying taking place or cared </a:t>
            </a:r>
          </a:p>
          <a:p>
            <a:r>
              <a:rPr lang="en-US" dirty="0"/>
              <a:t>They felt awareness is important </a:t>
            </a:r>
          </a:p>
          <a:p>
            <a:pPr lvl="1"/>
            <a:r>
              <a:rPr lang="en-US" dirty="0"/>
              <a:t>One participant described the upper echelon as selfish and only thinking about their role in the organization and the bottom line </a:t>
            </a:r>
          </a:p>
          <a:p>
            <a:pPr lvl="1"/>
            <a:r>
              <a:rPr lang="en-US" dirty="0"/>
              <a:t>“I felt a little bit unsafe and unsure of the job, you know . . . anyone can talk to you anyway they would like.” </a:t>
            </a:r>
          </a:p>
          <a:p>
            <a:r>
              <a:rPr lang="en-US" dirty="0"/>
              <a:t>There were additional comments regarding helplessness and disappointment due to this issue with lack of organizational awareness</a:t>
            </a:r>
          </a:p>
        </p:txBody>
      </p:sp>
    </p:spTree>
    <p:extLst>
      <p:ext uri="{BB962C8B-B14F-4D97-AF65-F5344CB8AC3E}">
        <p14:creationId xmlns:p14="http://schemas.microsoft.com/office/powerpoint/2010/main" val="1426524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CE05E-F230-4B37-A809-9E3CAA0F432A}"/>
              </a:ext>
            </a:extLst>
          </p:cNvPr>
          <p:cNvSpPr>
            <a:spLocks noGrp="1"/>
          </p:cNvSpPr>
          <p:nvPr>
            <p:ph type="title"/>
          </p:nvPr>
        </p:nvSpPr>
        <p:spPr/>
        <p:txBody>
          <a:bodyPr/>
          <a:lstStyle/>
          <a:p>
            <a:r>
              <a:rPr lang="en-US" dirty="0"/>
              <a:t>Now what?</a:t>
            </a:r>
          </a:p>
        </p:txBody>
      </p:sp>
      <p:pic>
        <p:nvPicPr>
          <p:cNvPr id="4" name="Content Placeholder 3">
            <a:extLst>
              <a:ext uri="{FF2B5EF4-FFF2-40B4-BE49-F238E27FC236}">
                <a16:creationId xmlns:a16="http://schemas.microsoft.com/office/drawing/2014/main" id="{46655585-5C5B-4CA0-884A-E1BC2B5E2E2E}"/>
              </a:ext>
            </a:extLst>
          </p:cNvPr>
          <p:cNvPicPr>
            <a:picLocks noGrp="1" noChangeAspect="1"/>
          </p:cNvPicPr>
          <p:nvPr>
            <p:ph sz="half" idx="1"/>
          </p:nvPr>
        </p:nvPicPr>
        <p:blipFill>
          <a:blip r:embed="rId2"/>
          <a:stretch>
            <a:fillRect/>
          </a:stretch>
        </p:blipFill>
        <p:spPr>
          <a:xfrm>
            <a:off x="609600" y="2623344"/>
            <a:ext cx="5384800" cy="3028950"/>
          </a:xfrm>
          <a:prstGeom prst="rect">
            <a:avLst/>
          </a:prstGeom>
        </p:spPr>
      </p:pic>
      <p:sp>
        <p:nvSpPr>
          <p:cNvPr id="5" name="Content Placeholder 4">
            <a:extLst>
              <a:ext uri="{FF2B5EF4-FFF2-40B4-BE49-F238E27FC236}">
                <a16:creationId xmlns:a16="http://schemas.microsoft.com/office/drawing/2014/main" id="{9BFBF553-6F21-46F0-9506-04BF3D39B2D8}"/>
              </a:ext>
            </a:extLst>
          </p:cNvPr>
          <p:cNvSpPr>
            <a:spLocks noGrp="1"/>
          </p:cNvSpPr>
          <p:nvPr>
            <p:ph sz="half" idx="2"/>
          </p:nvPr>
        </p:nvSpPr>
        <p:spPr/>
        <p:txBody>
          <a:bodyPr/>
          <a:lstStyle/>
          <a:p>
            <a:r>
              <a:rPr lang="en-US" dirty="0"/>
              <a:t>Learning more about witness perspectives of workplace bullying could add to the body of knowledge, but a </a:t>
            </a:r>
            <a:r>
              <a:rPr lang="en-US" b="1" i="1" dirty="0"/>
              <a:t>how-to guide </a:t>
            </a:r>
            <a:r>
              <a:rPr lang="en-US" dirty="0"/>
              <a:t>may better help address the issue...</a:t>
            </a:r>
          </a:p>
          <a:p>
            <a:pPr marL="0" indent="0">
              <a:buNone/>
            </a:pPr>
            <a:endParaRPr lang="en-US" dirty="0"/>
          </a:p>
          <a:p>
            <a:pPr marL="0" indent="0">
              <a:buNone/>
            </a:pPr>
            <a:endParaRPr lang="en-US" dirty="0"/>
          </a:p>
          <a:p>
            <a:pPr marL="0" indent="0" algn="r">
              <a:buNone/>
            </a:pPr>
            <a:r>
              <a:rPr lang="en-US" sz="2000" dirty="0"/>
              <a:t>(Mathison, </a:t>
            </a:r>
            <a:r>
              <a:rPr lang="en-US" sz="2000" dirty="0" err="1"/>
              <a:t>Einarsen</a:t>
            </a:r>
            <a:r>
              <a:rPr lang="en-US" sz="2000" dirty="0"/>
              <a:t>, &amp; </a:t>
            </a:r>
            <a:r>
              <a:rPr lang="en-US" sz="2000" dirty="0" err="1"/>
              <a:t>Mykleton</a:t>
            </a:r>
            <a:r>
              <a:rPr lang="en-US" sz="2000" dirty="0"/>
              <a:t>, 2011)</a:t>
            </a:r>
          </a:p>
        </p:txBody>
      </p:sp>
    </p:spTree>
    <p:extLst>
      <p:ext uri="{BB962C8B-B14F-4D97-AF65-F5344CB8AC3E}">
        <p14:creationId xmlns:p14="http://schemas.microsoft.com/office/powerpoint/2010/main" val="849763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C2E2P Model</a:t>
            </a:r>
          </a:p>
        </p:txBody>
      </p:sp>
      <p:pic>
        <p:nvPicPr>
          <p:cNvPr id="4" name="Content Placeholder 3">
            <a:extLst>
              <a:ext uri="{FF2B5EF4-FFF2-40B4-BE49-F238E27FC236}">
                <a16:creationId xmlns:a16="http://schemas.microsoft.com/office/drawing/2014/main" id="{C4FE2448-059F-4961-BF2F-53784D7F3BB3}"/>
              </a:ext>
            </a:extLst>
          </p:cNvPr>
          <p:cNvPicPr>
            <a:picLocks noGrp="1" noChangeAspect="1"/>
          </p:cNvPicPr>
          <p:nvPr>
            <p:ph idx="1"/>
          </p:nvPr>
        </p:nvPicPr>
        <p:blipFill>
          <a:blip r:embed="rId2"/>
          <a:stretch>
            <a:fillRect/>
          </a:stretch>
        </p:blipFill>
        <p:spPr>
          <a:xfrm>
            <a:off x="2374899" y="2180738"/>
            <a:ext cx="6989509" cy="4150974"/>
          </a:xfrm>
          <a:prstGeom prst="rect">
            <a:avLst/>
          </a:prstGeom>
        </p:spPr>
      </p:pic>
    </p:spTree>
    <p:extLst>
      <p:ext uri="{BB962C8B-B14F-4D97-AF65-F5344CB8AC3E}">
        <p14:creationId xmlns:p14="http://schemas.microsoft.com/office/powerpoint/2010/main" val="1924083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BA2D6-106C-4395-B5EC-1BDC44C137C2}"/>
              </a:ext>
            </a:extLst>
          </p:cNvPr>
          <p:cNvSpPr>
            <a:spLocks noGrp="1"/>
          </p:cNvSpPr>
          <p:nvPr>
            <p:ph type="title"/>
          </p:nvPr>
        </p:nvSpPr>
        <p:spPr/>
        <p:txBody>
          <a:bodyPr/>
          <a:lstStyle/>
          <a:p>
            <a:r>
              <a:rPr lang="en-US" dirty="0"/>
              <a:t>Communication (C1)</a:t>
            </a:r>
          </a:p>
        </p:txBody>
      </p:sp>
      <p:sp>
        <p:nvSpPr>
          <p:cNvPr id="3" name="Content Placeholder 2">
            <a:extLst>
              <a:ext uri="{FF2B5EF4-FFF2-40B4-BE49-F238E27FC236}">
                <a16:creationId xmlns:a16="http://schemas.microsoft.com/office/drawing/2014/main" id="{3E4EC9E7-C2ED-4AD4-BA62-F5BABE7B4470}"/>
              </a:ext>
            </a:extLst>
          </p:cNvPr>
          <p:cNvSpPr>
            <a:spLocks noGrp="1"/>
          </p:cNvSpPr>
          <p:nvPr>
            <p:ph idx="1"/>
          </p:nvPr>
        </p:nvSpPr>
        <p:spPr/>
        <p:txBody>
          <a:bodyPr/>
          <a:lstStyle/>
          <a:p>
            <a:r>
              <a:rPr lang="en-US" dirty="0"/>
              <a:t>Share what you have witnessed and offer to help</a:t>
            </a:r>
          </a:p>
          <a:p>
            <a:r>
              <a:rPr lang="en-US" dirty="0"/>
              <a:t>Encourage communication between bully and target</a:t>
            </a:r>
          </a:p>
          <a:p>
            <a:r>
              <a:rPr lang="en-US" dirty="0"/>
              <a:t>Offer to serve as a mediator </a:t>
            </a:r>
          </a:p>
          <a:p>
            <a:r>
              <a:rPr lang="en-US" dirty="0"/>
              <a:t>If comfortable, offer to speak on target’s behalf</a:t>
            </a:r>
          </a:p>
          <a:p>
            <a:endParaRPr lang="en-US" dirty="0"/>
          </a:p>
        </p:txBody>
      </p:sp>
      <p:pic>
        <p:nvPicPr>
          <p:cNvPr id="6" name="Picture 5">
            <a:extLst>
              <a:ext uri="{FF2B5EF4-FFF2-40B4-BE49-F238E27FC236}">
                <a16:creationId xmlns:a16="http://schemas.microsoft.com/office/drawing/2014/main" id="{E54834AC-2929-416A-AA7A-B8A1132750BC}"/>
              </a:ext>
            </a:extLst>
          </p:cNvPr>
          <p:cNvPicPr>
            <a:picLocks noChangeAspect="1"/>
          </p:cNvPicPr>
          <p:nvPr/>
        </p:nvPicPr>
        <p:blipFill>
          <a:blip r:embed="rId2"/>
          <a:stretch>
            <a:fillRect/>
          </a:stretch>
        </p:blipFill>
        <p:spPr>
          <a:xfrm>
            <a:off x="4302919" y="4393777"/>
            <a:ext cx="3586162" cy="2019215"/>
          </a:xfrm>
          <a:prstGeom prst="rect">
            <a:avLst/>
          </a:prstGeom>
        </p:spPr>
      </p:pic>
    </p:spTree>
    <p:extLst>
      <p:ext uri="{BB962C8B-B14F-4D97-AF65-F5344CB8AC3E}">
        <p14:creationId xmlns:p14="http://schemas.microsoft.com/office/powerpoint/2010/main" val="2247062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53DC0-37C3-434D-89DE-33200D211F2B}"/>
              </a:ext>
            </a:extLst>
          </p:cNvPr>
          <p:cNvSpPr>
            <a:spLocks noGrp="1"/>
          </p:cNvSpPr>
          <p:nvPr>
            <p:ph type="title"/>
          </p:nvPr>
        </p:nvSpPr>
        <p:spPr/>
        <p:txBody>
          <a:bodyPr/>
          <a:lstStyle/>
          <a:p>
            <a:r>
              <a:rPr lang="en-US" dirty="0"/>
              <a:t>Coordinate (C2)</a:t>
            </a:r>
          </a:p>
        </p:txBody>
      </p:sp>
      <p:sp>
        <p:nvSpPr>
          <p:cNvPr id="3" name="Content Placeholder 2">
            <a:extLst>
              <a:ext uri="{FF2B5EF4-FFF2-40B4-BE49-F238E27FC236}">
                <a16:creationId xmlns:a16="http://schemas.microsoft.com/office/drawing/2014/main" id="{D9D34005-E6E0-4E54-B976-124D17FB11A1}"/>
              </a:ext>
            </a:extLst>
          </p:cNvPr>
          <p:cNvSpPr>
            <a:spLocks noGrp="1"/>
          </p:cNvSpPr>
          <p:nvPr>
            <p:ph idx="1"/>
          </p:nvPr>
        </p:nvSpPr>
        <p:spPr/>
        <p:txBody>
          <a:bodyPr/>
          <a:lstStyle/>
          <a:p>
            <a:r>
              <a:rPr lang="en-US" dirty="0"/>
              <a:t>Help target coordinate with a trusted resource connected to the organization</a:t>
            </a:r>
          </a:p>
          <a:p>
            <a:pPr lvl="1"/>
            <a:r>
              <a:rPr lang="en-US" dirty="0"/>
              <a:t>Human resources</a:t>
            </a:r>
          </a:p>
          <a:p>
            <a:pPr lvl="1"/>
            <a:r>
              <a:rPr lang="en-US" dirty="0"/>
              <a:t>Employee assistance program (EAP)</a:t>
            </a:r>
          </a:p>
          <a:p>
            <a:pPr lvl="1"/>
            <a:r>
              <a:rPr lang="en-US" dirty="0"/>
              <a:t>Union</a:t>
            </a:r>
          </a:p>
          <a:p>
            <a:pPr lvl="1"/>
            <a:r>
              <a:rPr lang="en-US" dirty="0"/>
              <a:t>Employee assistance hotline (anonymous)</a:t>
            </a:r>
          </a:p>
          <a:p>
            <a:pPr marL="393192" lvl="1" indent="0">
              <a:buNone/>
            </a:pPr>
            <a:endParaRPr lang="en-US" dirty="0"/>
          </a:p>
        </p:txBody>
      </p:sp>
      <p:pic>
        <p:nvPicPr>
          <p:cNvPr id="4" name="Picture 3">
            <a:extLst>
              <a:ext uri="{FF2B5EF4-FFF2-40B4-BE49-F238E27FC236}">
                <a16:creationId xmlns:a16="http://schemas.microsoft.com/office/drawing/2014/main" id="{64630F34-CEDF-4E0F-A98A-7C2F3F41C089}"/>
              </a:ext>
            </a:extLst>
          </p:cNvPr>
          <p:cNvPicPr>
            <a:picLocks noChangeAspect="1"/>
          </p:cNvPicPr>
          <p:nvPr/>
        </p:nvPicPr>
        <p:blipFill>
          <a:blip r:embed="rId2"/>
          <a:stretch>
            <a:fillRect/>
          </a:stretch>
        </p:blipFill>
        <p:spPr>
          <a:xfrm>
            <a:off x="8442688" y="4148139"/>
            <a:ext cx="3139712" cy="2176461"/>
          </a:xfrm>
          <a:prstGeom prst="rect">
            <a:avLst/>
          </a:prstGeom>
        </p:spPr>
      </p:pic>
    </p:spTree>
    <p:extLst>
      <p:ext uri="{BB962C8B-B14F-4D97-AF65-F5344CB8AC3E}">
        <p14:creationId xmlns:p14="http://schemas.microsoft.com/office/powerpoint/2010/main" val="3727005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F7EEB-D120-4E79-B2A2-9EDFA6BB9FB8}"/>
              </a:ext>
            </a:extLst>
          </p:cNvPr>
          <p:cNvSpPr>
            <a:spLocks noGrp="1"/>
          </p:cNvSpPr>
          <p:nvPr>
            <p:ph type="title"/>
          </p:nvPr>
        </p:nvSpPr>
        <p:spPr/>
        <p:txBody>
          <a:bodyPr/>
          <a:lstStyle/>
          <a:p>
            <a:r>
              <a:rPr lang="en-US" dirty="0"/>
              <a:t>Encourage (E1)</a:t>
            </a:r>
          </a:p>
        </p:txBody>
      </p:sp>
      <p:sp>
        <p:nvSpPr>
          <p:cNvPr id="3" name="Content Placeholder 2">
            <a:extLst>
              <a:ext uri="{FF2B5EF4-FFF2-40B4-BE49-F238E27FC236}">
                <a16:creationId xmlns:a16="http://schemas.microsoft.com/office/drawing/2014/main" id="{CB6984D6-C986-41AC-A14D-A57217FF6F78}"/>
              </a:ext>
            </a:extLst>
          </p:cNvPr>
          <p:cNvSpPr>
            <a:spLocks noGrp="1"/>
          </p:cNvSpPr>
          <p:nvPr>
            <p:ph idx="1"/>
          </p:nvPr>
        </p:nvSpPr>
        <p:spPr>
          <a:xfrm>
            <a:off x="711200" y="1889874"/>
            <a:ext cx="10972800" cy="4389120"/>
          </a:xfrm>
        </p:spPr>
        <p:txBody>
          <a:bodyPr/>
          <a:lstStyle/>
          <a:p>
            <a:r>
              <a:rPr lang="en-US" dirty="0"/>
              <a:t>Investigations can be lengthy</a:t>
            </a:r>
          </a:p>
          <a:p>
            <a:r>
              <a:rPr lang="en-US" dirty="0"/>
              <a:t>The target should not feel isolated during this process</a:t>
            </a:r>
          </a:p>
          <a:p>
            <a:pPr lvl="1"/>
            <a:r>
              <a:rPr lang="en-US" dirty="0"/>
              <a:t>Bullying may still be occurring</a:t>
            </a:r>
          </a:p>
          <a:p>
            <a:pPr lvl="1"/>
            <a:r>
              <a:rPr lang="en-US" dirty="0"/>
              <a:t>The environment may still feel hostile</a:t>
            </a:r>
          </a:p>
          <a:p>
            <a:r>
              <a:rPr lang="en-US" dirty="0"/>
              <a:t>The witness should continue to be supportive, friendly, and approachable</a:t>
            </a:r>
          </a:p>
        </p:txBody>
      </p:sp>
      <p:pic>
        <p:nvPicPr>
          <p:cNvPr id="4" name="Picture 3">
            <a:extLst>
              <a:ext uri="{FF2B5EF4-FFF2-40B4-BE49-F238E27FC236}">
                <a16:creationId xmlns:a16="http://schemas.microsoft.com/office/drawing/2014/main" id="{9C595F70-C553-4D24-A72E-FFC542A461D4}"/>
              </a:ext>
            </a:extLst>
          </p:cNvPr>
          <p:cNvPicPr>
            <a:picLocks noChangeAspect="1"/>
          </p:cNvPicPr>
          <p:nvPr/>
        </p:nvPicPr>
        <p:blipFill>
          <a:blip r:embed="rId2"/>
          <a:stretch>
            <a:fillRect/>
          </a:stretch>
        </p:blipFill>
        <p:spPr>
          <a:xfrm>
            <a:off x="5019675" y="4987938"/>
            <a:ext cx="2152650" cy="1425054"/>
          </a:xfrm>
          <a:prstGeom prst="rect">
            <a:avLst/>
          </a:prstGeom>
        </p:spPr>
      </p:pic>
    </p:spTree>
    <p:extLst>
      <p:ext uri="{BB962C8B-B14F-4D97-AF65-F5344CB8AC3E}">
        <p14:creationId xmlns:p14="http://schemas.microsoft.com/office/powerpoint/2010/main" val="1716627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1C75-1AFE-4DBA-8C20-07A486682AC8}"/>
              </a:ext>
            </a:extLst>
          </p:cNvPr>
          <p:cNvSpPr>
            <a:spLocks noGrp="1"/>
          </p:cNvSpPr>
          <p:nvPr>
            <p:ph type="title"/>
          </p:nvPr>
        </p:nvSpPr>
        <p:spPr/>
        <p:txBody>
          <a:bodyPr/>
          <a:lstStyle/>
          <a:p>
            <a:r>
              <a:rPr lang="en-US" dirty="0"/>
              <a:t>Evaluate (E2)</a:t>
            </a:r>
          </a:p>
        </p:txBody>
      </p:sp>
      <p:sp>
        <p:nvSpPr>
          <p:cNvPr id="3" name="Content Placeholder 2">
            <a:extLst>
              <a:ext uri="{FF2B5EF4-FFF2-40B4-BE49-F238E27FC236}">
                <a16:creationId xmlns:a16="http://schemas.microsoft.com/office/drawing/2014/main" id="{B88FE00B-F89B-48D8-AF02-7D4102689CD1}"/>
              </a:ext>
            </a:extLst>
          </p:cNvPr>
          <p:cNvSpPr>
            <a:spLocks noGrp="1"/>
          </p:cNvSpPr>
          <p:nvPr>
            <p:ph idx="1"/>
          </p:nvPr>
        </p:nvSpPr>
        <p:spPr/>
        <p:txBody>
          <a:bodyPr/>
          <a:lstStyle/>
          <a:p>
            <a:r>
              <a:rPr lang="en-US" dirty="0"/>
              <a:t>Once the target gets a result, how do they feel?</a:t>
            </a:r>
          </a:p>
          <a:p>
            <a:pPr lvl="1"/>
            <a:r>
              <a:rPr lang="en-US" dirty="0"/>
              <a:t>Was the situation addressed?  Resolved?  Fair?</a:t>
            </a:r>
          </a:p>
          <a:p>
            <a:pPr lvl="1"/>
            <a:r>
              <a:rPr lang="en-US" dirty="0"/>
              <a:t>Are they happy with the final decision?</a:t>
            </a:r>
          </a:p>
          <a:p>
            <a:pPr lvl="1"/>
            <a:r>
              <a:rPr lang="en-US" dirty="0"/>
              <a:t>Unresolved? No follow up? (after 30 days)</a:t>
            </a:r>
          </a:p>
          <a:p>
            <a:r>
              <a:rPr lang="en-US" dirty="0"/>
              <a:t>If the target is satisfied with the results, the process could end here</a:t>
            </a:r>
          </a:p>
        </p:txBody>
      </p:sp>
      <p:pic>
        <p:nvPicPr>
          <p:cNvPr id="4" name="Picture 3">
            <a:extLst>
              <a:ext uri="{FF2B5EF4-FFF2-40B4-BE49-F238E27FC236}">
                <a16:creationId xmlns:a16="http://schemas.microsoft.com/office/drawing/2014/main" id="{48520362-04F1-4130-A850-D084DE6F16EF}"/>
              </a:ext>
            </a:extLst>
          </p:cNvPr>
          <p:cNvPicPr>
            <a:picLocks noChangeAspect="1"/>
          </p:cNvPicPr>
          <p:nvPr/>
        </p:nvPicPr>
        <p:blipFill>
          <a:blip r:embed="rId2"/>
          <a:stretch>
            <a:fillRect/>
          </a:stretch>
        </p:blipFill>
        <p:spPr>
          <a:xfrm>
            <a:off x="7785100" y="4605866"/>
            <a:ext cx="3227754" cy="1998133"/>
          </a:xfrm>
          <a:prstGeom prst="rect">
            <a:avLst/>
          </a:prstGeom>
        </p:spPr>
      </p:pic>
    </p:spTree>
    <p:extLst>
      <p:ext uri="{BB962C8B-B14F-4D97-AF65-F5344CB8AC3E}">
        <p14:creationId xmlns:p14="http://schemas.microsoft.com/office/powerpoint/2010/main" val="1742825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Experience</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5717" y="2371792"/>
            <a:ext cx="5476875"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545" y="2201251"/>
            <a:ext cx="3965575" cy="3954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89124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11B0F-6070-4CE5-AC51-B30E17501B44}"/>
              </a:ext>
            </a:extLst>
          </p:cNvPr>
          <p:cNvSpPr>
            <a:spLocks noGrp="1"/>
          </p:cNvSpPr>
          <p:nvPr>
            <p:ph type="title"/>
          </p:nvPr>
        </p:nvSpPr>
        <p:spPr/>
        <p:txBody>
          <a:bodyPr/>
          <a:lstStyle/>
          <a:p>
            <a:r>
              <a:rPr lang="en-US" dirty="0"/>
              <a:t>Proceed (P)</a:t>
            </a:r>
          </a:p>
        </p:txBody>
      </p:sp>
      <p:sp>
        <p:nvSpPr>
          <p:cNvPr id="3" name="Content Placeholder 2">
            <a:extLst>
              <a:ext uri="{FF2B5EF4-FFF2-40B4-BE49-F238E27FC236}">
                <a16:creationId xmlns:a16="http://schemas.microsoft.com/office/drawing/2014/main" id="{98F650BD-39D6-4535-AEAD-7C91A7FD2482}"/>
              </a:ext>
            </a:extLst>
          </p:cNvPr>
          <p:cNvSpPr>
            <a:spLocks noGrp="1"/>
          </p:cNvSpPr>
          <p:nvPr>
            <p:ph idx="1"/>
          </p:nvPr>
        </p:nvSpPr>
        <p:spPr/>
        <p:txBody>
          <a:bodyPr/>
          <a:lstStyle/>
          <a:p>
            <a:r>
              <a:rPr lang="en-US" dirty="0"/>
              <a:t>If the target is dissatisfied with the results of the bullying investigation, proceed to seek help outside of the organization</a:t>
            </a:r>
          </a:p>
          <a:p>
            <a:pPr lvl="1"/>
            <a:r>
              <a:rPr lang="en-US" dirty="0"/>
              <a:t>Equal Employment Opportunity Commission (EEOC)</a:t>
            </a:r>
          </a:p>
          <a:p>
            <a:pPr lvl="1"/>
            <a:r>
              <a:rPr lang="en-US" dirty="0"/>
              <a:t>Occupational Safety and Health Administration (OSHA)</a:t>
            </a:r>
          </a:p>
          <a:p>
            <a:pPr lvl="1"/>
            <a:r>
              <a:rPr lang="en-US" dirty="0"/>
              <a:t>Labor law firm/lawyer</a:t>
            </a:r>
          </a:p>
          <a:p>
            <a:pPr lvl="1"/>
            <a:r>
              <a:rPr lang="en-US" dirty="0"/>
              <a:t>Local agencies </a:t>
            </a:r>
          </a:p>
        </p:txBody>
      </p:sp>
    </p:spTree>
    <p:extLst>
      <p:ext uri="{BB962C8B-B14F-4D97-AF65-F5344CB8AC3E}">
        <p14:creationId xmlns:p14="http://schemas.microsoft.com/office/powerpoint/2010/main" val="953567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A0637A-0569-4760-A5FD-5D13FF9F7D47}"/>
              </a:ext>
            </a:extLst>
          </p:cNvPr>
          <p:cNvSpPr>
            <a:spLocks noGrp="1"/>
          </p:cNvSpPr>
          <p:nvPr>
            <p:ph type="title"/>
          </p:nvPr>
        </p:nvSpPr>
        <p:spPr/>
        <p:txBody>
          <a:bodyPr>
            <a:normAutofit fontScale="90000"/>
          </a:bodyPr>
          <a:lstStyle/>
          <a:p>
            <a:r>
              <a:rPr lang="en-US" dirty="0"/>
              <a:t>How the C2E2P Model Can Make a Difference</a:t>
            </a:r>
          </a:p>
        </p:txBody>
      </p:sp>
      <p:sp>
        <p:nvSpPr>
          <p:cNvPr id="6" name="Content Placeholder 5">
            <a:extLst>
              <a:ext uri="{FF2B5EF4-FFF2-40B4-BE49-F238E27FC236}">
                <a16:creationId xmlns:a16="http://schemas.microsoft.com/office/drawing/2014/main" id="{EB80820C-F209-4508-8A69-F5CDF37C7793}"/>
              </a:ext>
            </a:extLst>
          </p:cNvPr>
          <p:cNvSpPr>
            <a:spLocks noGrp="1"/>
          </p:cNvSpPr>
          <p:nvPr>
            <p:ph sz="half" idx="2"/>
          </p:nvPr>
        </p:nvSpPr>
        <p:spPr/>
        <p:txBody>
          <a:bodyPr>
            <a:normAutofit fontScale="92500" lnSpcReduction="20000"/>
          </a:bodyPr>
          <a:lstStyle/>
          <a:p>
            <a:r>
              <a:rPr lang="en-US" dirty="0"/>
              <a:t>The C2E2P model could have a positive impact on organizations to minimize or eliminate workplace bullying.</a:t>
            </a:r>
          </a:p>
          <a:p>
            <a:r>
              <a:rPr lang="en-US" dirty="0"/>
              <a:t>More organizational awareness of workplace bullying throughout the U.S. could also minimize or eliminate workplace bullying.</a:t>
            </a:r>
          </a:p>
          <a:p>
            <a:r>
              <a:rPr lang="en-US" dirty="0"/>
              <a:t>This research could serve as a guide for organizations that have already identified many, specific areas that need to be addressed to make positive change.</a:t>
            </a:r>
          </a:p>
          <a:p>
            <a:pPr marL="0" indent="0">
              <a:buNone/>
            </a:pPr>
            <a:endParaRPr lang="en-US" dirty="0"/>
          </a:p>
        </p:txBody>
      </p:sp>
      <p:pic>
        <p:nvPicPr>
          <p:cNvPr id="5" name="Content Placeholder 4">
            <a:extLst>
              <a:ext uri="{FF2B5EF4-FFF2-40B4-BE49-F238E27FC236}">
                <a16:creationId xmlns:a16="http://schemas.microsoft.com/office/drawing/2014/main" id="{AC09EE8D-A188-4A20-A15D-52675DA5B56B}"/>
              </a:ext>
            </a:extLst>
          </p:cNvPr>
          <p:cNvPicPr>
            <a:picLocks noGrp="1" noChangeAspect="1"/>
          </p:cNvPicPr>
          <p:nvPr>
            <p:ph sz="half" idx="1"/>
          </p:nvPr>
        </p:nvPicPr>
        <p:blipFill>
          <a:blip r:embed="rId2"/>
          <a:stretch>
            <a:fillRect/>
          </a:stretch>
        </p:blipFill>
        <p:spPr>
          <a:xfrm>
            <a:off x="609600" y="2537885"/>
            <a:ext cx="5384800" cy="3199867"/>
          </a:xfrm>
          <a:prstGeom prst="rect">
            <a:avLst/>
          </a:prstGeom>
        </p:spPr>
      </p:pic>
    </p:spTree>
    <p:extLst>
      <p:ext uri="{BB962C8B-B14F-4D97-AF65-F5344CB8AC3E}">
        <p14:creationId xmlns:p14="http://schemas.microsoft.com/office/powerpoint/2010/main" val="4034376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41D1C-3D5C-474F-A065-75BD96BF247C}"/>
              </a:ext>
            </a:extLst>
          </p:cNvPr>
          <p:cNvSpPr>
            <a:spLocks noGrp="1"/>
          </p:cNvSpPr>
          <p:nvPr>
            <p:ph type="title"/>
          </p:nvPr>
        </p:nvSpPr>
        <p:spPr/>
        <p:txBody>
          <a:bodyPr/>
          <a:lstStyle/>
          <a:p>
            <a:r>
              <a:rPr lang="en-US" dirty="0"/>
              <a:t>What the Future Holds…</a:t>
            </a:r>
          </a:p>
        </p:txBody>
      </p:sp>
      <p:pic>
        <p:nvPicPr>
          <p:cNvPr id="6" name="Content Placeholder 5">
            <a:extLst>
              <a:ext uri="{FF2B5EF4-FFF2-40B4-BE49-F238E27FC236}">
                <a16:creationId xmlns:a16="http://schemas.microsoft.com/office/drawing/2014/main" id="{30D57900-7976-4937-8F15-568C0795B603}"/>
              </a:ext>
            </a:extLst>
          </p:cNvPr>
          <p:cNvPicPr>
            <a:picLocks noGrp="1" noChangeAspect="1"/>
          </p:cNvPicPr>
          <p:nvPr>
            <p:ph sz="half" idx="1"/>
          </p:nvPr>
        </p:nvPicPr>
        <p:blipFill>
          <a:blip r:embed="rId2"/>
          <a:stretch>
            <a:fillRect/>
          </a:stretch>
        </p:blipFill>
        <p:spPr>
          <a:xfrm>
            <a:off x="609600" y="2342886"/>
            <a:ext cx="5384800" cy="3589866"/>
          </a:xfrm>
          <a:prstGeom prst="rect">
            <a:avLst/>
          </a:prstGeom>
        </p:spPr>
      </p:pic>
      <p:pic>
        <p:nvPicPr>
          <p:cNvPr id="8" name="Content Placeholder 7">
            <a:extLst>
              <a:ext uri="{FF2B5EF4-FFF2-40B4-BE49-F238E27FC236}">
                <a16:creationId xmlns:a16="http://schemas.microsoft.com/office/drawing/2014/main" id="{585B770A-6DB3-45AB-B40D-EAFC4EF13239}"/>
              </a:ext>
            </a:extLst>
          </p:cNvPr>
          <p:cNvPicPr>
            <a:picLocks noGrp="1" noChangeAspect="1"/>
          </p:cNvPicPr>
          <p:nvPr>
            <p:ph sz="half" idx="2"/>
          </p:nvPr>
        </p:nvPicPr>
        <p:blipFill>
          <a:blip r:embed="rId3"/>
          <a:stretch>
            <a:fillRect/>
          </a:stretch>
        </p:blipFill>
        <p:spPr>
          <a:xfrm>
            <a:off x="6197600" y="2295773"/>
            <a:ext cx="5384800" cy="3684092"/>
          </a:xfrm>
          <a:prstGeom prst="rect">
            <a:avLst/>
          </a:prstGeom>
        </p:spPr>
      </p:pic>
    </p:spTree>
    <p:extLst>
      <p:ext uri="{BB962C8B-B14F-4D97-AF65-F5344CB8AC3E}">
        <p14:creationId xmlns:p14="http://schemas.microsoft.com/office/powerpoint/2010/main" val="850460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9740-098A-417B-B70B-87E5511DFEC8}"/>
              </a:ext>
            </a:extLst>
          </p:cNvPr>
          <p:cNvSpPr>
            <a:spLocks noGrp="1"/>
          </p:cNvSpPr>
          <p:nvPr>
            <p:ph type="title"/>
          </p:nvPr>
        </p:nvSpPr>
        <p:spPr/>
        <p:txBody>
          <a:bodyPr/>
          <a:lstStyle/>
          <a:p>
            <a:r>
              <a:rPr lang="en-US" dirty="0"/>
              <a:t>My Company</a:t>
            </a:r>
          </a:p>
        </p:txBody>
      </p:sp>
      <p:sp>
        <p:nvSpPr>
          <p:cNvPr id="3" name="Content Placeholder 2">
            <a:extLst>
              <a:ext uri="{FF2B5EF4-FFF2-40B4-BE49-F238E27FC236}">
                <a16:creationId xmlns:a16="http://schemas.microsoft.com/office/drawing/2014/main" id="{FB2B21BC-F897-4554-AE0F-6FC5C856B6B3}"/>
              </a:ext>
            </a:extLst>
          </p:cNvPr>
          <p:cNvSpPr>
            <a:spLocks noGrp="1"/>
          </p:cNvSpPr>
          <p:nvPr>
            <p:ph sz="half" idx="1"/>
          </p:nvPr>
        </p:nvSpPr>
        <p:spPr/>
        <p:txBody>
          <a:bodyPr/>
          <a:lstStyle/>
          <a:p>
            <a:r>
              <a:rPr lang="en-US" dirty="0"/>
              <a:t>Assessments of the organizational culture</a:t>
            </a:r>
          </a:p>
          <a:p>
            <a:r>
              <a:rPr lang="en-US" dirty="0"/>
              <a:t>Trainings with managers and/or employees</a:t>
            </a:r>
          </a:p>
          <a:p>
            <a:pPr lvl="1"/>
            <a:r>
              <a:rPr lang="en-US" dirty="0"/>
              <a:t>Workplace bullying </a:t>
            </a:r>
          </a:p>
          <a:p>
            <a:pPr lvl="1"/>
            <a:r>
              <a:rPr lang="en-US" dirty="0"/>
              <a:t>Teamwork </a:t>
            </a:r>
          </a:p>
          <a:p>
            <a:pPr lvl="1"/>
            <a:r>
              <a:rPr lang="en-US" dirty="0"/>
              <a:t>Leadership </a:t>
            </a:r>
          </a:p>
          <a:p>
            <a:pPr lvl="1"/>
            <a:r>
              <a:rPr lang="en-US" dirty="0"/>
              <a:t>Management</a:t>
            </a:r>
          </a:p>
          <a:p>
            <a:pPr lvl="1"/>
            <a:r>
              <a:rPr lang="en-US" dirty="0"/>
              <a:t>Diversity </a:t>
            </a:r>
          </a:p>
          <a:p>
            <a:pPr lvl="1"/>
            <a:r>
              <a:rPr lang="en-US" dirty="0"/>
              <a:t>Appreciation </a:t>
            </a:r>
          </a:p>
        </p:txBody>
      </p:sp>
      <p:pic>
        <p:nvPicPr>
          <p:cNvPr id="6" name="Content Placeholder 5">
            <a:extLst>
              <a:ext uri="{FF2B5EF4-FFF2-40B4-BE49-F238E27FC236}">
                <a16:creationId xmlns:a16="http://schemas.microsoft.com/office/drawing/2014/main" id="{B25AD825-C0AF-473F-B02E-E06192D69C80}"/>
              </a:ext>
            </a:extLst>
          </p:cNvPr>
          <p:cNvPicPr>
            <a:picLocks noGrp="1" noChangeAspect="1"/>
          </p:cNvPicPr>
          <p:nvPr>
            <p:ph sz="half" idx="2"/>
          </p:nvPr>
        </p:nvPicPr>
        <p:blipFill>
          <a:blip r:embed="rId2"/>
          <a:stretch>
            <a:fillRect/>
          </a:stretch>
        </p:blipFill>
        <p:spPr>
          <a:xfrm>
            <a:off x="6323361" y="2217412"/>
            <a:ext cx="5133277" cy="3840813"/>
          </a:xfrm>
          <a:prstGeom prst="rect">
            <a:avLst/>
          </a:prstGeom>
        </p:spPr>
      </p:pic>
      <p:pic>
        <p:nvPicPr>
          <p:cNvPr id="5" name="Picture 4">
            <a:extLst>
              <a:ext uri="{FF2B5EF4-FFF2-40B4-BE49-F238E27FC236}">
                <a16:creationId xmlns:a16="http://schemas.microsoft.com/office/drawing/2014/main" id="{16373555-53C7-47DB-8717-B501F61A1FC8}"/>
              </a:ext>
            </a:extLst>
          </p:cNvPr>
          <p:cNvPicPr>
            <a:picLocks noChangeAspect="1"/>
          </p:cNvPicPr>
          <p:nvPr/>
        </p:nvPicPr>
        <p:blipFill>
          <a:blip r:embed="rId3"/>
          <a:stretch>
            <a:fillRect/>
          </a:stretch>
        </p:blipFill>
        <p:spPr>
          <a:xfrm>
            <a:off x="3761030" y="5610130"/>
            <a:ext cx="2334970" cy="896190"/>
          </a:xfrm>
          <a:prstGeom prst="rect">
            <a:avLst/>
          </a:prstGeom>
        </p:spPr>
      </p:pic>
    </p:spTree>
    <p:extLst>
      <p:ext uri="{BB962C8B-B14F-4D97-AF65-F5344CB8AC3E}">
        <p14:creationId xmlns:p14="http://schemas.microsoft.com/office/powerpoint/2010/main" val="200031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123A9-C39E-4C25-87D0-E16059C78A4A}"/>
              </a:ext>
            </a:extLst>
          </p:cNvPr>
          <p:cNvSpPr>
            <a:spLocks noGrp="1"/>
          </p:cNvSpPr>
          <p:nvPr>
            <p:ph type="title"/>
          </p:nvPr>
        </p:nvSpPr>
        <p:spPr/>
        <p:txBody>
          <a:bodyPr>
            <a:normAutofit fontScale="90000"/>
          </a:bodyPr>
          <a:lstStyle/>
          <a:p>
            <a:r>
              <a:rPr lang="en-US" dirty="0"/>
              <a:t>Primary Harassment/Bullying Prevention Instructor</a:t>
            </a:r>
          </a:p>
        </p:txBody>
      </p:sp>
      <p:pic>
        <p:nvPicPr>
          <p:cNvPr id="8" name="Content Placeholder 7">
            <a:extLst>
              <a:ext uri="{FF2B5EF4-FFF2-40B4-BE49-F238E27FC236}">
                <a16:creationId xmlns:a16="http://schemas.microsoft.com/office/drawing/2014/main" id="{B619CAE6-A355-4D06-A0FA-3ACCFA94588A}"/>
              </a:ext>
            </a:extLst>
          </p:cNvPr>
          <p:cNvPicPr>
            <a:picLocks noGrp="1" noChangeAspect="1"/>
          </p:cNvPicPr>
          <p:nvPr>
            <p:ph sz="half" idx="2"/>
          </p:nvPr>
        </p:nvPicPr>
        <p:blipFill>
          <a:blip r:embed="rId2"/>
          <a:stretch>
            <a:fillRect/>
          </a:stretch>
        </p:blipFill>
        <p:spPr>
          <a:xfrm>
            <a:off x="7123984" y="2625968"/>
            <a:ext cx="4072943" cy="2628900"/>
          </a:xfrm>
          <a:prstGeom prst="rect">
            <a:avLst/>
          </a:prstGeom>
        </p:spPr>
      </p:pic>
      <p:pic>
        <p:nvPicPr>
          <p:cNvPr id="12" name="Content Placeholder 11">
            <a:extLst>
              <a:ext uri="{FF2B5EF4-FFF2-40B4-BE49-F238E27FC236}">
                <a16:creationId xmlns:a16="http://schemas.microsoft.com/office/drawing/2014/main" id="{5D54ED1D-C13E-40B8-A31A-DBC8BF1BE277}"/>
              </a:ext>
            </a:extLst>
          </p:cNvPr>
          <p:cNvPicPr>
            <a:picLocks noGrp="1" noChangeAspect="1"/>
          </p:cNvPicPr>
          <p:nvPr>
            <p:ph sz="half" idx="1"/>
          </p:nvPr>
        </p:nvPicPr>
        <p:blipFill>
          <a:blip r:embed="rId3"/>
          <a:stretch>
            <a:fillRect/>
          </a:stretch>
        </p:blipFill>
        <p:spPr>
          <a:xfrm>
            <a:off x="927100" y="2772057"/>
            <a:ext cx="4597400" cy="2758440"/>
          </a:xfrm>
          <a:prstGeom prst="rect">
            <a:avLst/>
          </a:prstGeom>
        </p:spPr>
      </p:pic>
      <p:pic>
        <p:nvPicPr>
          <p:cNvPr id="5" name="Picture 4">
            <a:extLst>
              <a:ext uri="{FF2B5EF4-FFF2-40B4-BE49-F238E27FC236}">
                <a16:creationId xmlns:a16="http://schemas.microsoft.com/office/drawing/2014/main" id="{ED3A8C4D-F5B1-462B-AAA8-8DD29A139AFA}"/>
              </a:ext>
            </a:extLst>
          </p:cNvPr>
          <p:cNvPicPr>
            <a:picLocks noChangeAspect="1"/>
          </p:cNvPicPr>
          <p:nvPr/>
        </p:nvPicPr>
        <p:blipFill>
          <a:blip r:embed="rId4"/>
          <a:stretch>
            <a:fillRect/>
          </a:stretch>
        </p:blipFill>
        <p:spPr>
          <a:xfrm>
            <a:off x="205727" y="5010913"/>
            <a:ext cx="1968500" cy="1514231"/>
          </a:xfrm>
          <a:prstGeom prst="rect">
            <a:avLst/>
          </a:prstGeom>
        </p:spPr>
      </p:pic>
      <p:pic>
        <p:nvPicPr>
          <p:cNvPr id="6" name="Picture 5">
            <a:extLst>
              <a:ext uri="{FF2B5EF4-FFF2-40B4-BE49-F238E27FC236}">
                <a16:creationId xmlns:a16="http://schemas.microsoft.com/office/drawing/2014/main" id="{74375274-7DE0-41D0-9564-6ED2865E6A44}"/>
              </a:ext>
            </a:extLst>
          </p:cNvPr>
          <p:cNvPicPr>
            <a:picLocks noChangeAspect="1"/>
          </p:cNvPicPr>
          <p:nvPr/>
        </p:nvPicPr>
        <p:blipFill>
          <a:blip r:embed="rId5"/>
          <a:stretch>
            <a:fillRect/>
          </a:stretch>
        </p:blipFill>
        <p:spPr>
          <a:xfrm>
            <a:off x="4639323" y="1972323"/>
            <a:ext cx="1456677" cy="1456677"/>
          </a:xfrm>
          <a:prstGeom prst="rect">
            <a:avLst/>
          </a:prstGeom>
        </p:spPr>
      </p:pic>
    </p:spTree>
    <p:extLst>
      <p:ext uri="{BB962C8B-B14F-4D97-AF65-F5344CB8AC3E}">
        <p14:creationId xmlns:p14="http://schemas.microsoft.com/office/powerpoint/2010/main" val="1561621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33BE-00D4-4915-A949-3D4C07509CA3}"/>
              </a:ext>
            </a:extLst>
          </p:cNvPr>
          <p:cNvSpPr>
            <a:spLocks noGrp="1"/>
          </p:cNvSpPr>
          <p:nvPr>
            <p:ph type="title"/>
          </p:nvPr>
        </p:nvSpPr>
        <p:spPr/>
        <p:txBody>
          <a:bodyPr/>
          <a:lstStyle/>
          <a:p>
            <a:r>
              <a:rPr lang="en-US" dirty="0"/>
              <a:t>International Association of Fire Chiefs </a:t>
            </a:r>
          </a:p>
        </p:txBody>
      </p:sp>
      <p:sp>
        <p:nvSpPr>
          <p:cNvPr id="3" name="Content Placeholder 2">
            <a:extLst>
              <a:ext uri="{FF2B5EF4-FFF2-40B4-BE49-F238E27FC236}">
                <a16:creationId xmlns:a16="http://schemas.microsoft.com/office/drawing/2014/main" id="{A35127D3-069C-4D3B-8C0D-D96B4F0E265E}"/>
              </a:ext>
            </a:extLst>
          </p:cNvPr>
          <p:cNvSpPr>
            <a:spLocks noGrp="1"/>
          </p:cNvSpPr>
          <p:nvPr>
            <p:ph sz="half" idx="1"/>
          </p:nvPr>
        </p:nvSpPr>
        <p:spPr/>
        <p:txBody>
          <a:bodyPr/>
          <a:lstStyle/>
          <a:p>
            <a:r>
              <a:rPr lang="en-US" dirty="0"/>
              <a:t>Bullying, Harassment, and Violence Prevention Task Force</a:t>
            </a:r>
          </a:p>
          <a:p>
            <a:r>
              <a:rPr lang="en-US" dirty="0"/>
              <a:t>Launching nationwide training mid-2019</a:t>
            </a:r>
          </a:p>
        </p:txBody>
      </p:sp>
      <p:pic>
        <p:nvPicPr>
          <p:cNvPr id="8" name="Content Placeholder 7">
            <a:extLst>
              <a:ext uri="{FF2B5EF4-FFF2-40B4-BE49-F238E27FC236}">
                <a16:creationId xmlns:a16="http://schemas.microsoft.com/office/drawing/2014/main" id="{19981B11-0174-4EB9-BF4B-F50C4302B1E2}"/>
              </a:ext>
            </a:extLst>
          </p:cNvPr>
          <p:cNvPicPr>
            <a:picLocks noGrp="1" noChangeAspect="1"/>
          </p:cNvPicPr>
          <p:nvPr>
            <p:ph sz="half" idx="2"/>
          </p:nvPr>
        </p:nvPicPr>
        <p:blipFill>
          <a:blip r:embed="rId2"/>
          <a:stretch>
            <a:fillRect/>
          </a:stretch>
        </p:blipFill>
        <p:spPr>
          <a:xfrm>
            <a:off x="7447209" y="2313749"/>
            <a:ext cx="3653673" cy="3840163"/>
          </a:xfrm>
          <a:prstGeom prst="rect">
            <a:avLst/>
          </a:prstGeom>
        </p:spPr>
      </p:pic>
      <p:pic>
        <p:nvPicPr>
          <p:cNvPr id="9" name="Picture 8">
            <a:extLst>
              <a:ext uri="{FF2B5EF4-FFF2-40B4-BE49-F238E27FC236}">
                <a16:creationId xmlns:a16="http://schemas.microsoft.com/office/drawing/2014/main" id="{F3975C9E-F239-4D33-AAF3-AF315D9A5016}"/>
              </a:ext>
            </a:extLst>
          </p:cNvPr>
          <p:cNvPicPr>
            <a:picLocks noChangeAspect="1"/>
          </p:cNvPicPr>
          <p:nvPr/>
        </p:nvPicPr>
        <p:blipFill>
          <a:blip r:embed="rId3"/>
          <a:stretch>
            <a:fillRect/>
          </a:stretch>
        </p:blipFill>
        <p:spPr>
          <a:xfrm>
            <a:off x="1879600" y="4001106"/>
            <a:ext cx="4570920" cy="2571143"/>
          </a:xfrm>
          <a:prstGeom prst="rect">
            <a:avLst/>
          </a:prstGeom>
        </p:spPr>
      </p:pic>
    </p:spTree>
    <p:extLst>
      <p:ext uri="{BB962C8B-B14F-4D97-AF65-F5344CB8AC3E}">
        <p14:creationId xmlns:p14="http://schemas.microsoft.com/office/powerpoint/2010/main" val="1533274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1143000"/>
          </a:xfrm>
        </p:spPr>
        <p:txBody>
          <a:bodyPr>
            <a:normAutofit fontScale="90000"/>
          </a:bodyPr>
          <a:lstStyle/>
          <a:p>
            <a:r>
              <a:rPr lang="en-US" dirty="0"/>
              <a:t>Practical Managerial &amp; Leadership Implications</a:t>
            </a:r>
          </a:p>
        </p:txBody>
      </p:sp>
      <p:sp>
        <p:nvSpPr>
          <p:cNvPr id="3" name="Content Placeholder 2"/>
          <p:cNvSpPr>
            <a:spLocks noGrp="1"/>
          </p:cNvSpPr>
          <p:nvPr>
            <p:ph idx="1"/>
          </p:nvPr>
        </p:nvSpPr>
        <p:spPr>
          <a:xfrm>
            <a:off x="609600" y="2209800"/>
            <a:ext cx="10972800" cy="4389120"/>
          </a:xfrm>
        </p:spPr>
        <p:txBody>
          <a:bodyPr/>
          <a:lstStyle/>
          <a:p>
            <a:r>
              <a:rPr lang="en-US" dirty="0"/>
              <a:t>Educating all employees of potential challenges/issues</a:t>
            </a:r>
          </a:p>
          <a:p>
            <a:r>
              <a:rPr lang="en-US" dirty="0"/>
              <a:t>Establishing departments for conflict resolution</a:t>
            </a:r>
          </a:p>
          <a:p>
            <a:r>
              <a:rPr lang="en-US" dirty="0"/>
              <a:t>Implementing policies &amp; procedures</a:t>
            </a:r>
          </a:p>
          <a:p>
            <a:r>
              <a:rPr lang="en-US" dirty="0"/>
              <a:t>Hiring workplace consultation company</a:t>
            </a:r>
          </a:p>
          <a:p>
            <a:r>
              <a:rPr lang="en-US" dirty="0"/>
              <a:t>Initial training/orientation</a:t>
            </a:r>
          </a:p>
          <a:p>
            <a:r>
              <a:rPr lang="en-US" dirty="0"/>
              <a:t>Updates/refreshers</a:t>
            </a:r>
          </a:p>
          <a:p>
            <a:r>
              <a:rPr lang="en-US" dirty="0"/>
              <a:t>Employee opinion surveys</a:t>
            </a:r>
          </a:p>
          <a:p>
            <a:pPr marL="0" indent="0" algn="ctr">
              <a:buNone/>
            </a:pPr>
            <a:r>
              <a:rPr lang="en-US" sz="2800" b="1" dirty="0">
                <a:solidFill>
                  <a:schemeClr val="accent1"/>
                </a:solidFill>
              </a:rPr>
              <a:t>SBR Workplace Consultation Services</a:t>
            </a:r>
          </a:p>
          <a:p>
            <a:pPr marL="0" indent="0">
              <a:buNone/>
            </a:pPr>
            <a:endParaRPr lang="en-US" sz="2800" b="1" dirty="0">
              <a:solidFill>
                <a:schemeClr val="accent1"/>
              </a:solidFill>
            </a:endParaRPr>
          </a:p>
        </p:txBody>
      </p:sp>
      <p:pic>
        <p:nvPicPr>
          <p:cNvPr id="4" name="Picture 3">
            <a:extLst>
              <a:ext uri="{FF2B5EF4-FFF2-40B4-BE49-F238E27FC236}">
                <a16:creationId xmlns:a16="http://schemas.microsoft.com/office/drawing/2014/main" id="{EF49DC48-F771-483E-AC03-3D98A91A0C97}"/>
              </a:ext>
            </a:extLst>
          </p:cNvPr>
          <p:cNvPicPr>
            <a:picLocks noChangeAspect="1"/>
          </p:cNvPicPr>
          <p:nvPr/>
        </p:nvPicPr>
        <p:blipFill>
          <a:blip r:embed="rId2"/>
          <a:stretch>
            <a:fillRect/>
          </a:stretch>
        </p:blipFill>
        <p:spPr>
          <a:xfrm>
            <a:off x="9665615" y="3844505"/>
            <a:ext cx="2334970" cy="896190"/>
          </a:xfrm>
          <a:prstGeom prst="rect">
            <a:avLst/>
          </a:prstGeom>
        </p:spPr>
      </p:pic>
    </p:spTree>
    <p:extLst>
      <p:ext uri="{BB962C8B-B14F-4D97-AF65-F5344CB8AC3E}">
        <p14:creationId xmlns:p14="http://schemas.microsoft.com/office/powerpoint/2010/main" val="33923483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 &amp; Inclusive Work Environments</a:t>
            </a:r>
          </a:p>
        </p:txBody>
      </p:sp>
      <p:sp>
        <p:nvSpPr>
          <p:cNvPr id="5" name="Content Placeholder 4"/>
          <p:cNvSpPr>
            <a:spLocks noGrp="1"/>
          </p:cNvSpPr>
          <p:nvPr>
            <p:ph idx="1"/>
          </p:nvPr>
        </p:nvSpPr>
        <p:spPr/>
        <p:txBody>
          <a:bodyPr/>
          <a:lstStyle/>
          <a:p>
            <a:r>
              <a:rPr lang="en-US" dirty="0"/>
              <a:t>Ensure respect is given and received</a:t>
            </a:r>
          </a:p>
          <a:p>
            <a:r>
              <a:rPr lang="en-US" dirty="0"/>
              <a:t>Find and keep the right people</a:t>
            </a:r>
          </a:p>
          <a:p>
            <a:r>
              <a:rPr lang="en-US" dirty="0"/>
              <a:t>Take care of yourself - personal health and work/life balance</a:t>
            </a:r>
          </a:p>
          <a:p>
            <a:r>
              <a:rPr lang="en-US" dirty="0"/>
              <a:t>Employee motivation</a:t>
            </a:r>
          </a:p>
          <a:p>
            <a:r>
              <a:rPr lang="en-US" dirty="0"/>
              <a:t>Make the most of meetings to support company goals/objectives</a:t>
            </a:r>
          </a:p>
          <a:p>
            <a:r>
              <a:rPr lang="en-US" dirty="0"/>
              <a:t>Lead by example</a:t>
            </a:r>
          </a:p>
          <a:p>
            <a:r>
              <a:rPr lang="en-US" dirty="0"/>
              <a:t>Foster an atmosphere of teamwork and dedication</a:t>
            </a:r>
          </a:p>
          <a:p>
            <a:r>
              <a:rPr lang="en-US" dirty="0"/>
              <a:t>Overcoming stress</a:t>
            </a:r>
          </a:p>
          <a:p>
            <a:r>
              <a:rPr lang="en-US" dirty="0"/>
              <a:t>Coaching/Feedback</a:t>
            </a:r>
          </a:p>
        </p:txBody>
      </p:sp>
    </p:spTree>
    <p:extLst>
      <p:ext uri="{BB962C8B-B14F-4D97-AF65-F5344CB8AC3E}">
        <p14:creationId xmlns:p14="http://schemas.microsoft.com/office/powerpoint/2010/main" val="1654170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4C41-A02C-4A83-AB0D-BC9223EA93CA}"/>
              </a:ext>
            </a:extLst>
          </p:cNvPr>
          <p:cNvSpPr>
            <a:spLocks noGrp="1"/>
          </p:cNvSpPr>
          <p:nvPr>
            <p:ph type="title"/>
          </p:nvPr>
        </p:nvSpPr>
        <p:spPr>
          <a:xfrm>
            <a:off x="711200" y="1466088"/>
            <a:ext cx="10972800" cy="1143000"/>
          </a:xfrm>
        </p:spPr>
        <p:txBody>
          <a:bodyPr>
            <a:noAutofit/>
          </a:bodyPr>
          <a:lstStyle/>
          <a:p>
            <a:r>
              <a:rPr lang="en-US" sz="4000" dirty="0"/>
              <a:t>More Work to be Done…</a:t>
            </a:r>
            <a:br>
              <a:rPr lang="en-US" sz="4000" dirty="0"/>
            </a:br>
            <a:r>
              <a:rPr lang="en-US" sz="4000" dirty="0"/>
              <a:t>Psychological-Emotional-Mental Injuries from Workplace Bullying</a:t>
            </a:r>
          </a:p>
        </p:txBody>
      </p:sp>
      <p:sp>
        <p:nvSpPr>
          <p:cNvPr id="3" name="Content Placeholder 2">
            <a:extLst>
              <a:ext uri="{FF2B5EF4-FFF2-40B4-BE49-F238E27FC236}">
                <a16:creationId xmlns:a16="http://schemas.microsoft.com/office/drawing/2014/main" id="{D57358E1-491F-40E6-A3D0-5C1E17B7C84F}"/>
              </a:ext>
            </a:extLst>
          </p:cNvPr>
          <p:cNvSpPr>
            <a:spLocks noGrp="1"/>
          </p:cNvSpPr>
          <p:nvPr>
            <p:ph idx="1"/>
          </p:nvPr>
        </p:nvSpPr>
        <p:spPr>
          <a:xfrm>
            <a:off x="508000" y="2722880"/>
            <a:ext cx="10972800" cy="4389120"/>
          </a:xfrm>
        </p:spPr>
        <p:txBody>
          <a:bodyPr>
            <a:normAutofit fontScale="92500" lnSpcReduction="20000"/>
          </a:bodyPr>
          <a:lstStyle/>
          <a:p>
            <a:r>
              <a:rPr lang="en-US" dirty="0"/>
              <a:t>Debilitating Anxiety (80%)</a:t>
            </a:r>
          </a:p>
          <a:p>
            <a:r>
              <a:rPr lang="en-US" dirty="0"/>
              <a:t>Panic Attacks (52%)</a:t>
            </a:r>
          </a:p>
          <a:p>
            <a:r>
              <a:rPr lang="en-US" dirty="0"/>
              <a:t>Clinical Depression: new to person or exacerbated condition previously controlled (49%)</a:t>
            </a:r>
          </a:p>
          <a:p>
            <a:r>
              <a:rPr lang="en-US" dirty="0"/>
              <a:t>Post-traumatic Stress (PTSD) from deliberate human-inflicted abuse (30%)</a:t>
            </a:r>
          </a:p>
          <a:p>
            <a:r>
              <a:rPr lang="en-US" dirty="0"/>
              <a:t>Shame (the desired result of humiliating tactics by the bully) - sense of deserving a bad fate</a:t>
            </a:r>
          </a:p>
          <a:p>
            <a:r>
              <a:rPr lang="en-US" dirty="0"/>
              <a:t>Guilt (for having "allowed" the bully to control you)</a:t>
            </a:r>
          </a:p>
          <a:p>
            <a:r>
              <a:rPr lang="en-US" dirty="0"/>
              <a:t>Overwhelming sense of Injustice (Equity - the unfairness of targeting you who works so hard; Procedural - the inadequacy of the employer's response to your complaint)</a:t>
            </a:r>
          </a:p>
          <a:p>
            <a:pPr marL="0" indent="0" algn="r">
              <a:buNone/>
            </a:pPr>
            <a:r>
              <a:rPr lang="en-US" dirty="0"/>
              <a:t>(Directly from WBI Site, 2018)</a:t>
            </a:r>
          </a:p>
        </p:txBody>
      </p:sp>
    </p:spTree>
    <p:extLst>
      <p:ext uri="{BB962C8B-B14F-4D97-AF65-F5344CB8AC3E}">
        <p14:creationId xmlns:p14="http://schemas.microsoft.com/office/powerpoint/2010/main" val="1973385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Research</a:t>
            </a:r>
          </a:p>
        </p:txBody>
      </p:sp>
      <p:sp>
        <p:nvSpPr>
          <p:cNvPr id="4" name="Content Placeholder 3"/>
          <p:cNvSpPr>
            <a:spLocks noGrp="1"/>
          </p:cNvSpPr>
          <p:nvPr>
            <p:ph sz="half" idx="1"/>
          </p:nvPr>
        </p:nvSpPr>
        <p:spPr/>
        <p:txBody>
          <a:bodyPr>
            <a:normAutofit/>
          </a:bodyPr>
          <a:lstStyle/>
          <a:p>
            <a:pPr lvl="1"/>
            <a:r>
              <a:rPr lang="en-US" dirty="0"/>
              <a:t>Locations</a:t>
            </a:r>
          </a:p>
          <a:p>
            <a:pPr lvl="1"/>
            <a:r>
              <a:rPr lang="en-US" dirty="0"/>
              <a:t>Gender</a:t>
            </a:r>
          </a:p>
          <a:p>
            <a:pPr lvl="1"/>
            <a:r>
              <a:rPr lang="en-US" dirty="0"/>
              <a:t>Coworker bullying</a:t>
            </a:r>
          </a:p>
          <a:p>
            <a:pPr lvl="1"/>
            <a:r>
              <a:rPr lang="en-US" dirty="0"/>
              <a:t>Subordinate to manager</a:t>
            </a:r>
          </a:p>
          <a:p>
            <a:pPr lvl="1"/>
            <a:r>
              <a:rPr lang="en-US" dirty="0"/>
              <a:t>Safe environments</a:t>
            </a:r>
          </a:p>
          <a:p>
            <a:pPr lvl="1"/>
            <a:r>
              <a:rPr lang="en-US" dirty="0"/>
              <a:t>Good leadership</a:t>
            </a:r>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97600" y="2192012"/>
            <a:ext cx="5384800" cy="3891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3766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D8393-D8C2-497D-A496-C5996D0BCB40}"/>
              </a:ext>
            </a:extLst>
          </p:cNvPr>
          <p:cNvSpPr>
            <a:spLocks noGrp="1"/>
          </p:cNvSpPr>
          <p:nvPr>
            <p:ph type="title"/>
          </p:nvPr>
        </p:nvSpPr>
        <p:spPr/>
        <p:txBody>
          <a:bodyPr>
            <a:normAutofit/>
          </a:bodyPr>
          <a:lstStyle/>
          <a:p>
            <a:r>
              <a:rPr lang="en-US" dirty="0"/>
              <a:t>My Story</a:t>
            </a:r>
          </a:p>
        </p:txBody>
      </p:sp>
      <p:sp>
        <p:nvSpPr>
          <p:cNvPr id="3" name="Content Placeholder 2">
            <a:extLst>
              <a:ext uri="{FF2B5EF4-FFF2-40B4-BE49-F238E27FC236}">
                <a16:creationId xmlns:a16="http://schemas.microsoft.com/office/drawing/2014/main" id="{679414F6-E800-4705-86DC-7DF61452880B}"/>
              </a:ext>
            </a:extLst>
          </p:cNvPr>
          <p:cNvSpPr>
            <a:spLocks noGrp="1"/>
          </p:cNvSpPr>
          <p:nvPr>
            <p:ph sz="half" idx="1"/>
          </p:nvPr>
        </p:nvSpPr>
        <p:spPr>
          <a:xfrm>
            <a:off x="609600" y="2110585"/>
            <a:ext cx="6286500" cy="4434840"/>
          </a:xfrm>
        </p:spPr>
        <p:txBody>
          <a:bodyPr/>
          <a:lstStyle/>
          <a:p>
            <a:r>
              <a:rPr lang="en-US" i="1" dirty="0"/>
              <a:t>Lt. Tammy </a:t>
            </a:r>
            <a:r>
              <a:rPr lang="en-US" dirty="0"/>
              <a:t>– supervisor </a:t>
            </a:r>
          </a:p>
          <a:p>
            <a:r>
              <a:rPr lang="en-US" dirty="0"/>
              <a:t>Ambulance driver</a:t>
            </a:r>
          </a:p>
          <a:p>
            <a:r>
              <a:rPr lang="en-US" dirty="0"/>
              <a:t>Completed EMT school</a:t>
            </a:r>
          </a:p>
          <a:p>
            <a:r>
              <a:rPr lang="en-US" dirty="0"/>
              <a:t>Promotion attempt</a:t>
            </a:r>
          </a:p>
          <a:p>
            <a:r>
              <a:rPr lang="en-US" dirty="0"/>
              <a:t>Breaking point – Unit checkout/the call</a:t>
            </a:r>
          </a:p>
          <a:p>
            <a:r>
              <a:rPr lang="en-US" dirty="0"/>
              <a:t>Request to move </a:t>
            </a:r>
          </a:p>
          <a:p>
            <a:endParaRPr lang="en-US" dirty="0"/>
          </a:p>
        </p:txBody>
      </p:sp>
      <p:pic>
        <p:nvPicPr>
          <p:cNvPr id="5" name="Picture 4">
            <a:extLst>
              <a:ext uri="{FF2B5EF4-FFF2-40B4-BE49-F238E27FC236}">
                <a16:creationId xmlns:a16="http://schemas.microsoft.com/office/drawing/2014/main" id="{6EEC2B3A-A9F7-470C-8201-14048E70BD14}"/>
              </a:ext>
            </a:extLst>
          </p:cNvPr>
          <p:cNvPicPr>
            <a:picLocks noChangeAspect="1"/>
          </p:cNvPicPr>
          <p:nvPr/>
        </p:nvPicPr>
        <p:blipFill>
          <a:blip r:embed="rId2"/>
          <a:stretch>
            <a:fillRect/>
          </a:stretch>
        </p:blipFill>
        <p:spPr>
          <a:xfrm>
            <a:off x="7150100" y="1275588"/>
            <a:ext cx="3835400" cy="5113867"/>
          </a:xfrm>
          <a:prstGeom prst="rect">
            <a:avLst/>
          </a:prstGeom>
        </p:spPr>
      </p:pic>
    </p:spTree>
    <p:extLst>
      <p:ext uri="{BB962C8B-B14F-4D97-AF65-F5344CB8AC3E}">
        <p14:creationId xmlns:p14="http://schemas.microsoft.com/office/powerpoint/2010/main" val="38958161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p:spPr>
        <p:txBody>
          <a:bodyPr/>
          <a:lstStyle/>
          <a:p>
            <a:pPr algn="ctr"/>
            <a:r>
              <a:rPr lang="en-US" dirty="0"/>
              <a:t>Culture: Quote</a:t>
            </a:r>
          </a:p>
        </p:txBody>
      </p:sp>
      <p:sp>
        <p:nvSpPr>
          <p:cNvPr id="3" name="Content Placeholder 2"/>
          <p:cNvSpPr>
            <a:spLocks noGrp="1"/>
          </p:cNvSpPr>
          <p:nvPr>
            <p:ph idx="1"/>
          </p:nvPr>
        </p:nvSpPr>
        <p:spPr>
          <a:xfrm>
            <a:off x="609600" y="1600200"/>
            <a:ext cx="10972800" cy="4389120"/>
          </a:xfrm>
        </p:spPr>
        <p:txBody>
          <a:bodyPr/>
          <a:lstStyle/>
          <a:p>
            <a:pPr marL="0" indent="0">
              <a:buNone/>
            </a:pPr>
            <a:r>
              <a:rPr lang="en-US" dirty="0"/>
              <a:t>“People don’t work for companies just to earn a paycheck.  They want to feel good about the companies they work for and they want to feel like they’re making a difference in the world.” </a:t>
            </a:r>
          </a:p>
          <a:p>
            <a:pPr marL="0" indent="0" algn="r">
              <a:buNone/>
            </a:pPr>
            <a:r>
              <a:rPr lang="en-US" dirty="0"/>
              <a:t>Ron Sargent, Chairman and CEO, Staples, Inc.</a:t>
            </a:r>
          </a:p>
          <a:p>
            <a:pPr marL="0" indent="0" algn="r">
              <a:buNone/>
            </a:pP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2" y="3787174"/>
            <a:ext cx="5702300" cy="307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8333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Thank You!</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4751" y="2743997"/>
            <a:ext cx="4762500"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44765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References</a:t>
            </a:r>
          </a:p>
        </p:txBody>
      </p:sp>
      <p:sp>
        <p:nvSpPr>
          <p:cNvPr id="6" name="Content Placeholder 5"/>
          <p:cNvSpPr>
            <a:spLocks noGrp="1"/>
          </p:cNvSpPr>
          <p:nvPr>
            <p:ph idx="1"/>
          </p:nvPr>
        </p:nvSpPr>
        <p:spPr/>
        <p:txBody>
          <a:bodyPr>
            <a:normAutofit fontScale="92500"/>
          </a:bodyPr>
          <a:lstStyle/>
          <a:p>
            <a:endParaRPr lang="en-US" sz="2000" dirty="0"/>
          </a:p>
          <a:p>
            <a:r>
              <a:rPr lang="en-US" sz="1900" dirty="0"/>
              <a:t>Adams, A. (1992). </a:t>
            </a:r>
            <a:r>
              <a:rPr lang="en-US" sz="1900" i="1" dirty="0"/>
              <a:t>Bullying at Work:  How to Confront and Overcome It</a:t>
            </a:r>
            <a:r>
              <a:rPr lang="en-US" sz="1900" dirty="0"/>
              <a:t>.  Virago Press:  London, United 	Kingdom.</a:t>
            </a:r>
          </a:p>
          <a:p>
            <a:r>
              <a:rPr lang="en-US" sz="1900" dirty="0"/>
              <a:t>Carden, L., &amp; Boyd, R. (2013). Workplace bullying: Utilizing a risk management framework to address 	bullying in the workplace. </a:t>
            </a:r>
            <a:r>
              <a:rPr lang="en-US" sz="1900" i="1" dirty="0"/>
              <a:t>Southern Journal of Business &amp; Ethics, 5</a:t>
            </a:r>
            <a:r>
              <a:rPr lang="en-US" sz="1900" dirty="0"/>
              <a:t>, 8-17.</a:t>
            </a:r>
          </a:p>
          <a:p>
            <a:r>
              <a:rPr lang="en-US" sz="1900" dirty="0" err="1"/>
              <a:t>Georgakopoulos</a:t>
            </a:r>
            <a:r>
              <a:rPr lang="en-US" sz="1900" dirty="0"/>
              <a:t>, A., Wilkin, L., &amp; Kent, B. (2011).  Workplace bullying:  A complex problem in 	contemporary organizations.  International Journal of Business and Social Science. 2(3), 1-20.</a:t>
            </a:r>
          </a:p>
          <a:p>
            <a:r>
              <a:rPr lang="en-US" sz="1900" dirty="0" err="1"/>
              <a:t>Hoel</a:t>
            </a:r>
            <a:r>
              <a:rPr lang="en-US" sz="1900" dirty="0"/>
              <a:t>, H., &amp; Cooper, C. L. (2000). </a:t>
            </a:r>
            <a:r>
              <a:rPr lang="en-US" sz="1900" i="1" dirty="0"/>
              <a:t>Destructive conflict and bullying at work</a:t>
            </a:r>
            <a:r>
              <a:rPr lang="en-US" sz="1900" dirty="0"/>
              <a:t>. Manchester, England: 	University of Manchester Institute of Science and Technology.</a:t>
            </a:r>
          </a:p>
          <a:p>
            <a:r>
              <a:rPr lang="en-US" sz="1900" dirty="0" err="1"/>
              <a:t>Mathisen</a:t>
            </a:r>
            <a:r>
              <a:rPr lang="en-US" sz="1900" dirty="0"/>
              <a:t>, G. E., </a:t>
            </a:r>
            <a:r>
              <a:rPr lang="en-US" sz="1900" dirty="0" err="1"/>
              <a:t>Einarsen</a:t>
            </a:r>
            <a:r>
              <a:rPr lang="en-US" sz="1900" dirty="0"/>
              <a:t>, S., &amp; </a:t>
            </a:r>
            <a:r>
              <a:rPr lang="en-US" sz="1900" dirty="0" err="1"/>
              <a:t>Mykletun</a:t>
            </a:r>
            <a:r>
              <a:rPr lang="en-US" sz="1900" dirty="0"/>
              <a:t>, R.  (2011).  The relationship between supervisor personality, 	supervisors’ perceived stress and workplace bullying.  </a:t>
            </a:r>
            <a:r>
              <a:rPr lang="en-US" sz="1900" i="1" dirty="0"/>
              <a:t>Journal of Business Ethics, 99</a:t>
            </a:r>
            <a:r>
              <a:rPr lang="en-US" sz="1900" dirty="0"/>
              <a:t>, 637-651.</a:t>
            </a:r>
          </a:p>
          <a:p>
            <a:r>
              <a:rPr lang="en-US" sz="1900" dirty="0"/>
              <a:t>Moustakas, C. (1994). </a:t>
            </a:r>
            <a:r>
              <a:rPr lang="en-US" sz="1900" i="1" dirty="0"/>
              <a:t>Phenomenological Research Methods.</a:t>
            </a:r>
            <a:r>
              <a:rPr lang="en-US" sz="1900" dirty="0"/>
              <a:t> Thousand Oaks, CA: Sage.</a:t>
            </a:r>
          </a:p>
          <a:p>
            <a:r>
              <a:rPr lang="en-US" sz="1900" dirty="0" err="1"/>
              <a:t>Oladapo</a:t>
            </a:r>
            <a:r>
              <a:rPr lang="en-US" sz="1900" dirty="0"/>
              <a:t>, V., &amp; Banks, L. T. (2013).  Management bullies:  The effect on employees.  </a:t>
            </a:r>
            <a:r>
              <a:rPr lang="en-US" sz="1900" i="1" dirty="0"/>
              <a:t>Journal of Business 	Studies Quarterly, 4</a:t>
            </a:r>
            <a:r>
              <a:rPr lang="en-US" sz="1900" dirty="0"/>
              <a:t>(4), 107-120.</a:t>
            </a:r>
          </a:p>
          <a:p>
            <a:endParaRPr lang="en-US" dirty="0"/>
          </a:p>
        </p:txBody>
      </p:sp>
    </p:spTree>
    <p:extLst>
      <p:ext uri="{BB962C8B-B14F-4D97-AF65-F5344CB8AC3E}">
        <p14:creationId xmlns:p14="http://schemas.microsoft.com/office/powerpoint/2010/main" val="1289535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78830-5C99-498D-827C-81607AD64EF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94B1637-AB6A-46E7-A10A-DE9556DEC4FA}"/>
              </a:ext>
            </a:extLst>
          </p:cNvPr>
          <p:cNvSpPr>
            <a:spLocks noGrp="1"/>
          </p:cNvSpPr>
          <p:nvPr>
            <p:ph idx="1"/>
          </p:nvPr>
        </p:nvSpPr>
        <p:spPr/>
        <p:txBody>
          <a:bodyPr/>
          <a:lstStyle/>
          <a:p>
            <a:pPr marL="0" indent="0">
              <a:buNone/>
            </a:pPr>
            <a:endParaRPr lang="en-US" sz="1800" dirty="0"/>
          </a:p>
          <a:p>
            <a:r>
              <a:rPr lang="en-US" sz="1800" dirty="0"/>
              <a:t>Rayner, N. A. (1999). From research to implementation:  Finding leverage for prevention.  </a:t>
            </a:r>
            <a:r>
              <a:rPr lang="en-US" sz="1800" i="1" dirty="0"/>
              <a:t>International 	Journal of Manpower, 20,</a:t>
            </a:r>
            <a:r>
              <a:rPr lang="en-US" sz="1800" dirty="0"/>
              <a:t> 28-38.</a:t>
            </a:r>
          </a:p>
          <a:p>
            <a:r>
              <a:rPr lang="en-US" sz="1800" dirty="0"/>
              <a:t>Ricks, S. B. (2015). </a:t>
            </a:r>
            <a:r>
              <a:rPr lang="en-US" sz="1800" i="1" dirty="0"/>
              <a:t>Witnesses of U.S. workplace bullying:  A phenomenological study of organizational 	culture, leadership, and unsafe environments</a:t>
            </a:r>
            <a:r>
              <a:rPr lang="en-US" sz="1800" dirty="0"/>
              <a:t>. Ann Arbor, MI:  ProQuest Dissertation Publishing.</a:t>
            </a:r>
          </a:p>
          <a:p>
            <a:r>
              <a:rPr lang="en-US" sz="1800" dirty="0"/>
              <a:t>Schein, E. H. (2004). </a:t>
            </a:r>
            <a:r>
              <a:rPr lang="en-US" sz="1800" i="1" dirty="0"/>
              <a:t>Organizational culture and leadership</a:t>
            </a:r>
            <a:r>
              <a:rPr lang="en-US" sz="1800" dirty="0"/>
              <a:t>. San Francisco, CA: Jossey-Bass.</a:t>
            </a:r>
          </a:p>
          <a:p>
            <a:r>
              <a:rPr lang="en-US" sz="1800" dirty="0"/>
              <a:t>U.S. Department of Justice (2016).  </a:t>
            </a:r>
            <a:r>
              <a:rPr lang="en-US" sz="1800" i="1" dirty="0"/>
              <a:t>Workplace violence:  Issues in response</a:t>
            </a:r>
            <a:r>
              <a:rPr lang="en-US" sz="1800" dirty="0"/>
              <a:t>.  Retrieved from 	file:///C:/Users/kbricks/Downloads/workplace_violence%20(1).pdf</a:t>
            </a:r>
          </a:p>
          <a:p>
            <a:r>
              <a:rPr lang="en-US" sz="1800" dirty="0"/>
              <a:t>Workplace Bullying Institute (2018). </a:t>
            </a:r>
            <a:r>
              <a:rPr lang="en-US" sz="1800" i="1" dirty="0"/>
              <a:t>To research and understand, to educate the public, &amp; to teach 	prevention &amp; Correction of abusive conduct at work</a:t>
            </a:r>
            <a:r>
              <a:rPr lang="en-US" sz="1800" dirty="0"/>
              <a:t>.  Retrieved from 	http://www.workplacebullying.org/</a:t>
            </a:r>
          </a:p>
          <a:p>
            <a:r>
              <a:rPr lang="en-US" sz="1800" dirty="0"/>
              <a:t>Yamada, D. C. (2000).  The phenomenon of “workplace bullying” and the need for status-blind hostile work 	environment protection</a:t>
            </a:r>
            <a:r>
              <a:rPr lang="en-US" sz="1800" i="1" dirty="0"/>
              <a:t>.  Georgetown Law Journal, 88</a:t>
            </a:r>
            <a:r>
              <a:rPr lang="en-US" sz="1800" dirty="0"/>
              <a:t>(3), 475-536.</a:t>
            </a:r>
          </a:p>
          <a:p>
            <a:endParaRPr lang="en-US" dirty="0"/>
          </a:p>
        </p:txBody>
      </p:sp>
    </p:spTree>
    <p:extLst>
      <p:ext uri="{BB962C8B-B14F-4D97-AF65-F5344CB8AC3E}">
        <p14:creationId xmlns:p14="http://schemas.microsoft.com/office/powerpoint/2010/main" val="4205411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workplace bullying look like?</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6308" y="1935166"/>
            <a:ext cx="7799487"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4108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Forerunner: Andrea Adams (1992)</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88568" y="1935166"/>
            <a:ext cx="2814869"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5688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1200" y="609600"/>
            <a:ext cx="10972800" cy="1143000"/>
          </a:xfrm>
        </p:spPr>
        <p:txBody>
          <a:bodyPr/>
          <a:lstStyle/>
          <a:p>
            <a:r>
              <a:rPr lang="en-US" dirty="0"/>
              <a:t>Workplace Bullying</a:t>
            </a:r>
          </a:p>
        </p:txBody>
      </p:sp>
      <p:sp>
        <p:nvSpPr>
          <p:cNvPr id="5" name="Content Placeholder 4"/>
          <p:cNvSpPr>
            <a:spLocks noGrp="1"/>
          </p:cNvSpPr>
          <p:nvPr>
            <p:ph sz="half" idx="1"/>
          </p:nvPr>
        </p:nvSpPr>
        <p:spPr>
          <a:xfrm>
            <a:off x="609600" y="1981200"/>
            <a:ext cx="10871200" cy="3048000"/>
          </a:xfrm>
        </p:spPr>
        <p:txBody>
          <a:bodyPr>
            <a:normAutofit/>
          </a:bodyPr>
          <a:lstStyle/>
          <a:p>
            <a:pPr marL="0" indent="0">
              <a:buNone/>
            </a:pPr>
            <a:r>
              <a:rPr lang="en-US" sz="2000" dirty="0"/>
              <a:t>Workplace bullying is defined as repeated mistreatment of an employee that includes social exclusion, isolation, not greeting, ignoring the victim’s presence, humiliation, demeaning, belittling, excessive deadlines, excessive monitoring of work, few or no tasks, threats, insults, and criticisms, all which may lead to high levels of stress and other health endangering factors.  This definition does not include physical abuse (Ricks, 2015)</a:t>
            </a: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946400" y="4495953"/>
            <a:ext cx="5994400" cy="2376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1565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20040-8204-4A07-8A95-2B47658142EB}"/>
              </a:ext>
            </a:extLst>
          </p:cNvPr>
          <p:cNvSpPr>
            <a:spLocks noGrp="1"/>
          </p:cNvSpPr>
          <p:nvPr>
            <p:ph type="title"/>
          </p:nvPr>
        </p:nvSpPr>
        <p:spPr/>
        <p:txBody>
          <a:bodyPr>
            <a:normAutofit/>
          </a:bodyPr>
          <a:lstStyle/>
          <a:p>
            <a:pPr algn="r"/>
            <a:r>
              <a:rPr lang="en-US" sz="2000" dirty="0">
                <a:solidFill>
                  <a:schemeClr val="tx1"/>
                </a:solidFill>
                <a:latin typeface="+mn-lt"/>
              </a:rPr>
              <a:t>(WBI, 2018)</a:t>
            </a:r>
          </a:p>
        </p:txBody>
      </p:sp>
      <p:pic>
        <p:nvPicPr>
          <p:cNvPr id="4" name="Content Placeholder 3">
            <a:extLst>
              <a:ext uri="{FF2B5EF4-FFF2-40B4-BE49-F238E27FC236}">
                <a16:creationId xmlns:a16="http://schemas.microsoft.com/office/drawing/2014/main" id="{ACDDEC78-DBC8-4AE9-A403-F15CAFBE7C72}"/>
              </a:ext>
            </a:extLst>
          </p:cNvPr>
          <p:cNvPicPr>
            <a:picLocks noGrp="1" noChangeAspect="1"/>
          </p:cNvPicPr>
          <p:nvPr>
            <p:ph idx="1"/>
          </p:nvPr>
        </p:nvPicPr>
        <p:blipFill>
          <a:blip r:embed="rId2"/>
          <a:stretch>
            <a:fillRect/>
          </a:stretch>
        </p:blipFill>
        <p:spPr>
          <a:xfrm>
            <a:off x="1697648" y="901701"/>
            <a:ext cx="7580634" cy="5422900"/>
          </a:xfrm>
          <a:prstGeom prst="rect">
            <a:avLst/>
          </a:prstGeom>
        </p:spPr>
      </p:pic>
    </p:spTree>
    <p:extLst>
      <p:ext uri="{BB962C8B-B14F-4D97-AF65-F5344CB8AC3E}">
        <p14:creationId xmlns:p14="http://schemas.microsoft.com/office/powerpoint/2010/main" val="151608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9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1.xml><?xml version="1.0" encoding="utf-8"?>
<a:theme xmlns:a="http://schemas.openxmlformats.org/drawingml/2006/main" name="1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6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7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8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2035</TotalTime>
  <Words>2401</Words>
  <Application>Microsoft Office PowerPoint</Application>
  <PresentationFormat>Widescreen</PresentationFormat>
  <Paragraphs>278</Paragraphs>
  <Slides>53</Slides>
  <Notes>0</Notes>
  <HiddenSlides>0</HiddenSlides>
  <MMClips>0</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53</vt:i4>
      </vt:variant>
    </vt:vector>
  </HeadingPairs>
  <TitlesOfParts>
    <vt:vector size="69" baseType="lpstr">
      <vt:lpstr>Adobe Garamond Pro</vt:lpstr>
      <vt:lpstr>Calibri</vt:lpstr>
      <vt:lpstr>Constantia</vt:lpstr>
      <vt:lpstr>Times New Roman</vt:lpstr>
      <vt:lpstr>Wingdings 2</vt:lpstr>
      <vt:lpstr>Flow</vt:lpstr>
      <vt:lpstr>1_Flow</vt:lpstr>
      <vt:lpstr>2_Flow</vt:lpstr>
      <vt:lpstr>3_Flow</vt:lpstr>
      <vt:lpstr>4_Flow</vt:lpstr>
      <vt:lpstr>5_Flow</vt:lpstr>
      <vt:lpstr>6_Flow</vt:lpstr>
      <vt:lpstr>7_Flow</vt:lpstr>
      <vt:lpstr>8_Flow</vt:lpstr>
      <vt:lpstr>9_Flow</vt:lpstr>
      <vt:lpstr>11_Flow</vt:lpstr>
      <vt:lpstr>Addressing Workplace Bullying from a Witness Perspective </vt:lpstr>
      <vt:lpstr>Objectives/Topics of Discussion</vt:lpstr>
      <vt:lpstr>PowerPoint Presentation</vt:lpstr>
      <vt:lpstr>My Experience</vt:lpstr>
      <vt:lpstr>My Story</vt:lpstr>
      <vt:lpstr>What does workplace bullying look like?</vt:lpstr>
      <vt:lpstr>Forerunner: Andrea Adams (1992)</vt:lpstr>
      <vt:lpstr>Workplace Bullying</vt:lpstr>
      <vt:lpstr>(WBI, 2018)</vt:lpstr>
      <vt:lpstr>The Law</vt:lpstr>
      <vt:lpstr>Statistics/Literature Turning My Attention to Witnesses</vt:lpstr>
      <vt:lpstr>Witnessing Workplace Bullying</vt:lpstr>
      <vt:lpstr>Statistics/Literature Turning My Attention to Witnesses </vt:lpstr>
      <vt:lpstr>Additional Literature Turning My Attention to Witnesses </vt:lpstr>
      <vt:lpstr>My Research: Organizational Culture, Leadership, &amp; Unsafe Environments </vt:lpstr>
      <vt:lpstr>My Research: Organizational Culture, Leadership, &amp; Unsafe Environments Conceptual Framework</vt:lpstr>
      <vt:lpstr>My Study: Research Problem</vt:lpstr>
      <vt:lpstr>My Study: Research Question</vt:lpstr>
      <vt:lpstr>Description of the Study</vt:lpstr>
      <vt:lpstr>Data Collection – Interview Questions </vt:lpstr>
      <vt:lpstr>Verbatim Response to Question About Organizational Culture</vt:lpstr>
      <vt:lpstr>Verbatim Response to a Question Concerning Actions They Had Taken Toward the Bully </vt:lpstr>
      <vt:lpstr>Data Analysis</vt:lpstr>
      <vt:lpstr>Findings</vt:lpstr>
      <vt:lpstr>#1 Bullying Behaviors (14)</vt:lpstr>
      <vt:lpstr>#2 Absence of Leadership (11)</vt:lpstr>
      <vt:lpstr>#3 Respect &amp; Disrespect (6)</vt:lpstr>
      <vt:lpstr>#4 Helplessness (12)</vt:lpstr>
      <vt:lpstr>#5 Unresolved Bullying (12)</vt:lpstr>
      <vt:lpstr>#6 Disappointment (9)</vt:lpstr>
      <vt:lpstr>#7 Expectations of Value (12)</vt:lpstr>
      <vt:lpstr>#8 Lack of Policies &amp; Procedures (14)</vt:lpstr>
      <vt:lpstr>#9 Organizational Awareness (13)</vt:lpstr>
      <vt:lpstr>Now what?</vt:lpstr>
      <vt:lpstr>C2E2P Model</vt:lpstr>
      <vt:lpstr>Communication (C1)</vt:lpstr>
      <vt:lpstr>Coordinate (C2)</vt:lpstr>
      <vt:lpstr>Encourage (E1)</vt:lpstr>
      <vt:lpstr>Evaluate (E2)</vt:lpstr>
      <vt:lpstr>Proceed (P)</vt:lpstr>
      <vt:lpstr>How the C2E2P Model Can Make a Difference</vt:lpstr>
      <vt:lpstr>What the Future Holds…</vt:lpstr>
      <vt:lpstr>My Company</vt:lpstr>
      <vt:lpstr>Primary Harassment/Bullying Prevention Instructor</vt:lpstr>
      <vt:lpstr>International Association of Fire Chiefs </vt:lpstr>
      <vt:lpstr>Practical Managerial &amp; Leadership Implications</vt:lpstr>
      <vt:lpstr>Safe &amp; Inclusive Work Environments</vt:lpstr>
      <vt:lpstr>More Work to be Done… Psychological-Emotional-Mental Injuries from Workplace Bullying</vt:lpstr>
      <vt:lpstr>Future Research</vt:lpstr>
      <vt:lpstr>Culture: Quote</vt:lpstr>
      <vt:lpstr>Thank You!</vt:lpstr>
      <vt:lpstr>References</vt:lpstr>
      <vt:lpstr>References</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the Most of PWL</dc:title>
  <dc:creator>Chris Baity</dc:creator>
  <cp:lastModifiedBy>K Ricks</cp:lastModifiedBy>
  <cp:revision>114</cp:revision>
  <cp:lastPrinted>2018-11-27T23:59:02Z</cp:lastPrinted>
  <dcterms:created xsi:type="dcterms:W3CDTF">2015-10-17T18:18:06Z</dcterms:created>
  <dcterms:modified xsi:type="dcterms:W3CDTF">2018-11-29T19:00:07Z</dcterms:modified>
</cp:coreProperties>
</file>