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29"/>
  </p:notesMasterIdLst>
  <p:sldIdLst>
    <p:sldId id="256" r:id="rId6"/>
    <p:sldId id="317" r:id="rId7"/>
    <p:sldId id="282" r:id="rId8"/>
    <p:sldId id="283" r:id="rId9"/>
    <p:sldId id="321" r:id="rId10"/>
    <p:sldId id="322" r:id="rId11"/>
    <p:sldId id="309" r:id="rId12"/>
    <p:sldId id="310" r:id="rId13"/>
    <p:sldId id="285" r:id="rId14"/>
    <p:sldId id="286" r:id="rId15"/>
    <p:sldId id="288" r:id="rId16"/>
    <p:sldId id="313" r:id="rId17"/>
    <p:sldId id="289" r:id="rId18"/>
    <p:sldId id="293" r:id="rId19"/>
    <p:sldId id="320" r:id="rId20"/>
    <p:sldId id="272" r:id="rId21"/>
    <p:sldId id="314" r:id="rId22"/>
    <p:sldId id="315" r:id="rId23"/>
    <p:sldId id="311" r:id="rId24"/>
    <p:sldId id="316" r:id="rId25"/>
    <p:sldId id="318" r:id="rId26"/>
    <p:sldId id="319" r:id="rId27"/>
    <p:sldId id="261" r:id="rId28"/>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urt, Robert - OSHA"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860C"/>
    <a:srgbClr val="A50021"/>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4796" autoAdjust="0"/>
  </p:normalViewPr>
  <p:slideViewPr>
    <p:cSldViewPr snapToGrid="0">
      <p:cViewPr varScale="1">
        <p:scale>
          <a:sx n="80" d="100"/>
          <a:sy n="80" d="100"/>
        </p:scale>
        <p:origin x="1220" y="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commentAuthors" Target="commentAuthors.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D9113BF-9BA7-056F-F09F-E2A7F698D5BD}"/>
              </a:ext>
            </a:extLst>
          </p:cNvPr>
          <p:cNvSpPr>
            <a:spLocks noGrp="1"/>
          </p:cNvSpPr>
          <p:nvPr>
            <p:ph type="hdr" sz="quarter"/>
          </p:nvPr>
        </p:nvSpPr>
        <p:spPr>
          <a:xfrm>
            <a:off x="0" y="0"/>
            <a:ext cx="3036888" cy="465138"/>
          </a:xfrm>
          <a:prstGeom prst="rect">
            <a:avLst/>
          </a:prstGeom>
        </p:spPr>
        <p:txBody>
          <a:bodyPr vert="horz" lIns="92117" tIns="46058" rIns="92117" bIns="46058"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C293E2A1-E215-346A-05AC-A608F5B4D410}"/>
              </a:ext>
            </a:extLst>
          </p:cNvPr>
          <p:cNvSpPr>
            <a:spLocks noGrp="1"/>
          </p:cNvSpPr>
          <p:nvPr>
            <p:ph type="dt" idx="1"/>
          </p:nvPr>
        </p:nvSpPr>
        <p:spPr>
          <a:xfrm>
            <a:off x="3971925" y="0"/>
            <a:ext cx="3036888" cy="465138"/>
          </a:xfrm>
          <a:prstGeom prst="rect">
            <a:avLst/>
          </a:prstGeom>
        </p:spPr>
        <p:txBody>
          <a:bodyPr vert="horz" lIns="92117" tIns="46058" rIns="92117" bIns="46058" rtlCol="0"/>
          <a:lstStyle>
            <a:lvl1pPr algn="r" eaLnBrk="1" hangingPunct="1">
              <a:defRPr sz="1200">
                <a:latin typeface="Arial" charset="0"/>
              </a:defRPr>
            </a:lvl1pPr>
          </a:lstStyle>
          <a:p>
            <a:pPr>
              <a:defRPr/>
            </a:pPr>
            <a:fld id="{C5F3A0CC-59C4-4582-A270-313A71B3D7FD}" type="datetimeFigureOut">
              <a:rPr lang="en-US"/>
              <a:pPr>
                <a:defRPr/>
              </a:pPr>
              <a:t>3/25/2024</a:t>
            </a:fld>
            <a:endParaRPr lang="en-US"/>
          </a:p>
        </p:txBody>
      </p:sp>
      <p:sp>
        <p:nvSpPr>
          <p:cNvPr id="4" name="Slide Image Placeholder 3">
            <a:extLst>
              <a:ext uri="{FF2B5EF4-FFF2-40B4-BE49-F238E27FC236}">
                <a16:creationId xmlns:a16="http://schemas.microsoft.com/office/drawing/2014/main" id="{BA725B96-A3BA-A508-05B2-5267B0AA3DF8}"/>
              </a:ext>
            </a:extLst>
          </p:cNvPr>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117" tIns="46058" rIns="92117" bIns="46058" rtlCol="0" anchor="ctr"/>
          <a:lstStyle/>
          <a:p>
            <a:pPr lvl="0"/>
            <a:endParaRPr lang="en-US" noProof="0"/>
          </a:p>
        </p:txBody>
      </p:sp>
      <p:sp>
        <p:nvSpPr>
          <p:cNvPr id="5" name="Notes Placeholder 4">
            <a:extLst>
              <a:ext uri="{FF2B5EF4-FFF2-40B4-BE49-F238E27FC236}">
                <a16:creationId xmlns:a16="http://schemas.microsoft.com/office/drawing/2014/main" id="{A4D79E45-18AF-58CC-9A9B-5D17EA46959F}"/>
              </a:ext>
            </a:extLst>
          </p:cNvPr>
          <p:cNvSpPr>
            <a:spLocks noGrp="1"/>
          </p:cNvSpPr>
          <p:nvPr>
            <p:ph type="body" sz="quarter" idx="3"/>
          </p:nvPr>
        </p:nvSpPr>
        <p:spPr>
          <a:xfrm>
            <a:off x="701675" y="4416425"/>
            <a:ext cx="5607050" cy="4183063"/>
          </a:xfrm>
          <a:prstGeom prst="rect">
            <a:avLst/>
          </a:prstGeom>
        </p:spPr>
        <p:txBody>
          <a:bodyPr vert="horz" lIns="92117" tIns="46058" rIns="92117" bIns="46058"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BD90E18-4AD7-2270-E3CB-E293E7A9BB4F}"/>
              </a:ext>
            </a:extLst>
          </p:cNvPr>
          <p:cNvSpPr>
            <a:spLocks noGrp="1"/>
          </p:cNvSpPr>
          <p:nvPr>
            <p:ph type="ftr" sz="quarter" idx="4"/>
          </p:nvPr>
        </p:nvSpPr>
        <p:spPr>
          <a:xfrm>
            <a:off x="0" y="8829675"/>
            <a:ext cx="3036888" cy="465138"/>
          </a:xfrm>
          <a:prstGeom prst="rect">
            <a:avLst/>
          </a:prstGeom>
        </p:spPr>
        <p:txBody>
          <a:bodyPr vert="horz" lIns="92117" tIns="46058" rIns="92117" bIns="46058" rtlCol="0" anchor="b"/>
          <a:lstStyle>
            <a:lvl1pPr algn="l" eaLnBrk="1" hangingPunct="1">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62BEE3E9-29B3-FADB-9337-73A6EB58845D}"/>
              </a:ext>
            </a:extLst>
          </p:cNvPr>
          <p:cNvSpPr>
            <a:spLocks noGrp="1"/>
          </p:cNvSpPr>
          <p:nvPr>
            <p:ph type="sldNum" sz="quarter" idx="5"/>
          </p:nvPr>
        </p:nvSpPr>
        <p:spPr>
          <a:xfrm>
            <a:off x="3971925" y="8829675"/>
            <a:ext cx="3036888" cy="465138"/>
          </a:xfrm>
          <a:prstGeom prst="rect">
            <a:avLst/>
          </a:prstGeom>
        </p:spPr>
        <p:txBody>
          <a:bodyPr vert="horz" wrap="square" lIns="92117" tIns="46058" rIns="92117" bIns="46058" numCol="1" anchor="b" anchorCtr="0" compatLnSpc="1">
            <a:prstTxWarp prst="textNoShape">
              <a:avLst/>
            </a:prstTxWarp>
          </a:bodyPr>
          <a:lstStyle>
            <a:lvl1pPr algn="r" eaLnBrk="1" hangingPunct="1">
              <a:defRPr sz="1200"/>
            </a:lvl1pPr>
          </a:lstStyle>
          <a:p>
            <a:pPr>
              <a:defRPr/>
            </a:pPr>
            <a:fld id="{114C2D0E-291D-419F-A222-E310314CE1B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7E896D2F-E2E8-7364-B3FD-F7BE23FA09A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77281D7D-6AA2-28CB-E36D-DD50C5F719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00" name="Slide Number Placeholder 3">
            <a:extLst>
              <a:ext uri="{FF2B5EF4-FFF2-40B4-BE49-F238E27FC236}">
                <a16:creationId xmlns:a16="http://schemas.microsoft.com/office/drawing/2014/main" id="{BC362257-C749-F27D-D01D-96EAAB0C4A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7713" indent="-287338">
              <a:defRPr>
                <a:solidFill>
                  <a:schemeClr val="tx1"/>
                </a:solidFill>
                <a:latin typeface="Arial" panose="020B0604020202020204" pitchFamily="34" charset="0"/>
              </a:defRPr>
            </a:lvl2pPr>
            <a:lvl3pPr marL="1150938" indent="-230188">
              <a:defRPr>
                <a:solidFill>
                  <a:schemeClr val="tx1"/>
                </a:solidFill>
                <a:latin typeface="Arial" panose="020B0604020202020204" pitchFamily="34" charset="0"/>
              </a:defRPr>
            </a:lvl3pPr>
            <a:lvl4pPr marL="1611313" indent="-230188">
              <a:defRPr>
                <a:solidFill>
                  <a:schemeClr val="tx1"/>
                </a:solidFill>
                <a:latin typeface="Arial" panose="020B0604020202020204" pitchFamily="34" charset="0"/>
              </a:defRPr>
            </a:lvl4pPr>
            <a:lvl5pPr marL="2071688" indent="-230188">
              <a:defRPr>
                <a:solidFill>
                  <a:schemeClr val="tx1"/>
                </a:solidFill>
                <a:latin typeface="Arial" panose="020B0604020202020204" pitchFamily="34" charset="0"/>
              </a:defRPr>
            </a:lvl5pPr>
            <a:lvl6pPr marL="2528888" indent="-230188" eaLnBrk="0" fontAlgn="base" hangingPunct="0">
              <a:spcBef>
                <a:spcPct val="0"/>
              </a:spcBef>
              <a:spcAft>
                <a:spcPct val="0"/>
              </a:spcAft>
              <a:defRPr>
                <a:solidFill>
                  <a:schemeClr val="tx1"/>
                </a:solidFill>
                <a:latin typeface="Arial" panose="020B0604020202020204" pitchFamily="34" charset="0"/>
              </a:defRPr>
            </a:lvl6pPr>
            <a:lvl7pPr marL="2986088" indent="-230188" eaLnBrk="0" fontAlgn="base" hangingPunct="0">
              <a:spcBef>
                <a:spcPct val="0"/>
              </a:spcBef>
              <a:spcAft>
                <a:spcPct val="0"/>
              </a:spcAft>
              <a:defRPr>
                <a:solidFill>
                  <a:schemeClr val="tx1"/>
                </a:solidFill>
                <a:latin typeface="Arial" panose="020B0604020202020204" pitchFamily="34" charset="0"/>
              </a:defRPr>
            </a:lvl7pPr>
            <a:lvl8pPr marL="3443288" indent="-230188" eaLnBrk="0" fontAlgn="base" hangingPunct="0">
              <a:spcBef>
                <a:spcPct val="0"/>
              </a:spcBef>
              <a:spcAft>
                <a:spcPct val="0"/>
              </a:spcAft>
              <a:defRPr>
                <a:solidFill>
                  <a:schemeClr val="tx1"/>
                </a:solidFill>
                <a:latin typeface="Arial" panose="020B0604020202020204" pitchFamily="34" charset="0"/>
              </a:defRPr>
            </a:lvl8pPr>
            <a:lvl9pPr marL="3900488" indent="-230188" eaLnBrk="0" fontAlgn="base" hangingPunct="0">
              <a:spcBef>
                <a:spcPct val="0"/>
              </a:spcBef>
              <a:spcAft>
                <a:spcPct val="0"/>
              </a:spcAft>
              <a:defRPr>
                <a:solidFill>
                  <a:schemeClr val="tx1"/>
                </a:solidFill>
                <a:latin typeface="Arial" panose="020B0604020202020204" pitchFamily="34" charset="0"/>
              </a:defRPr>
            </a:lvl9pPr>
          </a:lstStyle>
          <a:p>
            <a:fld id="{20C51B40-7209-41B4-A0C6-4D020ED2E096}" type="slidenum">
              <a:rPr lang="en-US" altLang="en-US" smtClean="0"/>
              <a:pPr/>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14C2D0E-291D-419F-A222-E310314CE1B9}" type="slidenum">
              <a:rPr lang="en-US" altLang="en-US" smtClean="0"/>
              <a:pPr>
                <a:defRPr/>
              </a:pPr>
              <a:t>12</a:t>
            </a:fld>
            <a:endParaRPr lang="en-US" altLang="en-US"/>
          </a:p>
        </p:txBody>
      </p:sp>
    </p:spTree>
    <p:extLst>
      <p:ext uri="{BB962C8B-B14F-4D97-AF65-F5344CB8AC3E}">
        <p14:creationId xmlns:p14="http://schemas.microsoft.com/office/powerpoint/2010/main" val="2027786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DF4E7DE4-C29B-EF49-4243-ED08FD28B6A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38D93E50-AEE0-D4A3-F355-30E78AB9AE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2532" name="Slide Number Placeholder 3">
            <a:extLst>
              <a:ext uri="{FF2B5EF4-FFF2-40B4-BE49-F238E27FC236}">
                <a16:creationId xmlns:a16="http://schemas.microsoft.com/office/drawing/2014/main" id="{1D64D86A-A744-A51A-66D8-2935737A46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7713" indent="-287338">
              <a:defRPr>
                <a:solidFill>
                  <a:schemeClr val="tx1"/>
                </a:solidFill>
                <a:latin typeface="Arial" panose="020B0604020202020204" pitchFamily="34" charset="0"/>
              </a:defRPr>
            </a:lvl2pPr>
            <a:lvl3pPr marL="1150938" indent="-230188">
              <a:defRPr>
                <a:solidFill>
                  <a:schemeClr val="tx1"/>
                </a:solidFill>
                <a:latin typeface="Arial" panose="020B0604020202020204" pitchFamily="34" charset="0"/>
              </a:defRPr>
            </a:lvl3pPr>
            <a:lvl4pPr marL="1611313" indent="-230188">
              <a:defRPr>
                <a:solidFill>
                  <a:schemeClr val="tx1"/>
                </a:solidFill>
                <a:latin typeface="Arial" panose="020B0604020202020204" pitchFamily="34" charset="0"/>
              </a:defRPr>
            </a:lvl4pPr>
            <a:lvl5pPr marL="2071688" indent="-230188">
              <a:defRPr>
                <a:solidFill>
                  <a:schemeClr val="tx1"/>
                </a:solidFill>
                <a:latin typeface="Arial" panose="020B0604020202020204" pitchFamily="34" charset="0"/>
              </a:defRPr>
            </a:lvl5pPr>
            <a:lvl6pPr marL="2528888" indent="-230188" eaLnBrk="0" fontAlgn="base" hangingPunct="0">
              <a:spcBef>
                <a:spcPct val="0"/>
              </a:spcBef>
              <a:spcAft>
                <a:spcPct val="0"/>
              </a:spcAft>
              <a:defRPr>
                <a:solidFill>
                  <a:schemeClr val="tx1"/>
                </a:solidFill>
                <a:latin typeface="Arial" panose="020B0604020202020204" pitchFamily="34" charset="0"/>
              </a:defRPr>
            </a:lvl6pPr>
            <a:lvl7pPr marL="2986088" indent="-230188" eaLnBrk="0" fontAlgn="base" hangingPunct="0">
              <a:spcBef>
                <a:spcPct val="0"/>
              </a:spcBef>
              <a:spcAft>
                <a:spcPct val="0"/>
              </a:spcAft>
              <a:defRPr>
                <a:solidFill>
                  <a:schemeClr val="tx1"/>
                </a:solidFill>
                <a:latin typeface="Arial" panose="020B0604020202020204" pitchFamily="34" charset="0"/>
              </a:defRPr>
            </a:lvl7pPr>
            <a:lvl8pPr marL="3443288" indent="-230188" eaLnBrk="0" fontAlgn="base" hangingPunct="0">
              <a:spcBef>
                <a:spcPct val="0"/>
              </a:spcBef>
              <a:spcAft>
                <a:spcPct val="0"/>
              </a:spcAft>
              <a:defRPr>
                <a:solidFill>
                  <a:schemeClr val="tx1"/>
                </a:solidFill>
                <a:latin typeface="Arial" panose="020B0604020202020204" pitchFamily="34" charset="0"/>
              </a:defRPr>
            </a:lvl8pPr>
            <a:lvl9pPr marL="3900488" indent="-230188" eaLnBrk="0" fontAlgn="base" hangingPunct="0">
              <a:spcBef>
                <a:spcPct val="0"/>
              </a:spcBef>
              <a:spcAft>
                <a:spcPct val="0"/>
              </a:spcAft>
              <a:defRPr>
                <a:solidFill>
                  <a:schemeClr val="tx1"/>
                </a:solidFill>
                <a:latin typeface="Arial" panose="020B0604020202020204" pitchFamily="34" charset="0"/>
              </a:defRPr>
            </a:lvl9pPr>
          </a:lstStyle>
          <a:p>
            <a:fld id="{D400CF67-3A66-47D5-A4B5-030C00FD7F99}" type="slidenum">
              <a:rPr lang="en-US" altLang="en-US" smtClean="0"/>
              <a:pPr/>
              <a:t>16</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DF4E7DE4-C29B-EF49-4243-ED08FD28B6A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38D93E50-AEE0-D4A3-F355-30E78AB9AE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2532" name="Slide Number Placeholder 3">
            <a:extLst>
              <a:ext uri="{FF2B5EF4-FFF2-40B4-BE49-F238E27FC236}">
                <a16:creationId xmlns:a16="http://schemas.microsoft.com/office/drawing/2014/main" id="{1D64D86A-A744-A51A-66D8-2935737A46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7713" indent="-287338">
              <a:defRPr>
                <a:solidFill>
                  <a:schemeClr val="tx1"/>
                </a:solidFill>
                <a:latin typeface="Arial" panose="020B0604020202020204" pitchFamily="34" charset="0"/>
              </a:defRPr>
            </a:lvl2pPr>
            <a:lvl3pPr marL="1150938" indent="-230188">
              <a:defRPr>
                <a:solidFill>
                  <a:schemeClr val="tx1"/>
                </a:solidFill>
                <a:latin typeface="Arial" panose="020B0604020202020204" pitchFamily="34" charset="0"/>
              </a:defRPr>
            </a:lvl3pPr>
            <a:lvl4pPr marL="1611313" indent="-230188">
              <a:defRPr>
                <a:solidFill>
                  <a:schemeClr val="tx1"/>
                </a:solidFill>
                <a:latin typeface="Arial" panose="020B0604020202020204" pitchFamily="34" charset="0"/>
              </a:defRPr>
            </a:lvl4pPr>
            <a:lvl5pPr marL="2071688" indent="-230188">
              <a:defRPr>
                <a:solidFill>
                  <a:schemeClr val="tx1"/>
                </a:solidFill>
                <a:latin typeface="Arial" panose="020B0604020202020204" pitchFamily="34" charset="0"/>
              </a:defRPr>
            </a:lvl5pPr>
            <a:lvl6pPr marL="2528888" indent="-230188" eaLnBrk="0" fontAlgn="base" hangingPunct="0">
              <a:spcBef>
                <a:spcPct val="0"/>
              </a:spcBef>
              <a:spcAft>
                <a:spcPct val="0"/>
              </a:spcAft>
              <a:defRPr>
                <a:solidFill>
                  <a:schemeClr val="tx1"/>
                </a:solidFill>
                <a:latin typeface="Arial" panose="020B0604020202020204" pitchFamily="34" charset="0"/>
              </a:defRPr>
            </a:lvl6pPr>
            <a:lvl7pPr marL="2986088" indent="-230188" eaLnBrk="0" fontAlgn="base" hangingPunct="0">
              <a:spcBef>
                <a:spcPct val="0"/>
              </a:spcBef>
              <a:spcAft>
                <a:spcPct val="0"/>
              </a:spcAft>
              <a:defRPr>
                <a:solidFill>
                  <a:schemeClr val="tx1"/>
                </a:solidFill>
                <a:latin typeface="Arial" panose="020B0604020202020204" pitchFamily="34" charset="0"/>
              </a:defRPr>
            </a:lvl7pPr>
            <a:lvl8pPr marL="3443288" indent="-230188" eaLnBrk="0" fontAlgn="base" hangingPunct="0">
              <a:spcBef>
                <a:spcPct val="0"/>
              </a:spcBef>
              <a:spcAft>
                <a:spcPct val="0"/>
              </a:spcAft>
              <a:defRPr>
                <a:solidFill>
                  <a:schemeClr val="tx1"/>
                </a:solidFill>
                <a:latin typeface="Arial" panose="020B0604020202020204" pitchFamily="34" charset="0"/>
              </a:defRPr>
            </a:lvl8pPr>
            <a:lvl9pPr marL="3900488" indent="-230188" eaLnBrk="0" fontAlgn="base" hangingPunct="0">
              <a:spcBef>
                <a:spcPct val="0"/>
              </a:spcBef>
              <a:spcAft>
                <a:spcPct val="0"/>
              </a:spcAft>
              <a:defRPr>
                <a:solidFill>
                  <a:schemeClr val="tx1"/>
                </a:solidFill>
                <a:latin typeface="Arial" panose="020B0604020202020204" pitchFamily="34" charset="0"/>
              </a:defRPr>
            </a:lvl9pPr>
          </a:lstStyle>
          <a:p>
            <a:fld id="{D400CF67-3A66-47D5-A4B5-030C00FD7F99}" type="slidenum">
              <a:rPr lang="en-US" altLang="en-US" smtClean="0"/>
              <a:pPr/>
              <a:t>17</a:t>
            </a:fld>
            <a:endParaRPr lang="en-US" altLang="en-US"/>
          </a:p>
        </p:txBody>
      </p:sp>
    </p:spTree>
    <p:extLst>
      <p:ext uri="{BB962C8B-B14F-4D97-AF65-F5344CB8AC3E}">
        <p14:creationId xmlns:p14="http://schemas.microsoft.com/office/powerpoint/2010/main" val="23728837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DF4E7DE4-C29B-EF49-4243-ED08FD28B6A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38D93E50-AEE0-D4A3-F355-30E78AB9AE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2532" name="Slide Number Placeholder 3">
            <a:extLst>
              <a:ext uri="{FF2B5EF4-FFF2-40B4-BE49-F238E27FC236}">
                <a16:creationId xmlns:a16="http://schemas.microsoft.com/office/drawing/2014/main" id="{1D64D86A-A744-A51A-66D8-2935737A46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7713" indent="-287338">
              <a:defRPr>
                <a:solidFill>
                  <a:schemeClr val="tx1"/>
                </a:solidFill>
                <a:latin typeface="Arial" panose="020B0604020202020204" pitchFamily="34" charset="0"/>
              </a:defRPr>
            </a:lvl2pPr>
            <a:lvl3pPr marL="1150938" indent="-230188">
              <a:defRPr>
                <a:solidFill>
                  <a:schemeClr val="tx1"/>
                </a:solidFill>
                <a:latin typeface="Arial" panose="020B0604020202020204" pitchFamily="34" charset="0"/>
              </a:defRPr>
            </a:lvl3pPr>
            <a:lvl4pPr marL="1611313" indent="-230188">
              <a:defRPr>
                <a:solidFill>
                  <a:schemeClr val="tx1"/>
                </a:solidFill>
                <a:latin typeface="Arial" panose="020B0604020202020204" pitchFamily="34" charset="0"/>
              </a:defRPr>
            </a:lvl4pPr>
            <a:lvl5pPr marL="2071688" indent="-230188">
              <a:defRPr>
                <a:solidFill>
                  <a:schemeClr val="tx1"/>
                </a:solidFill>
                <a:latin typeface="Arial" panose="020B0604020202020204" pitchFamily="34" charset="0"/>
              </a:defRPr>
            </a:lvl5pPr>
            <a:lvl6pPr marL="2528888" indent="-230188" eaLnBrk="0" fontAlgn="base" hangingPunct="0">
              <a:spcBef>
                <a:spcPct val="0"/>
              </a:spcBef>
              <a:spcAft>
                <a:spcPct val="0"/>
              </a:spcAft>
              <a:defRPr>
                <a:solidFill>
                  <a:schemeClr val="tx1"/>
                </a:solidFill>
                <a:latin typeface="Arial" panose="020B0604020202020204" pitchFamily="34" charset="0"/>
              </a:defRPr>
            </a:lvl6pPr>
            <a:lvl7pPr marL="2986088" indent="-230188" eaLnBrk="0" fontAlgn="base" hangingPunct="0">
              <a:spcBef>
                <a:spcPct val="0"/>
              </a:spcBef>
              <a:spcAft>
                <a:spcPct val="0"/>
              </a:spcAft>
              <a:defRPr>
                <a:solidFill>
                  <a:schemeClr val="tx1"/>
                </a:solidFill>
                <a:latin typeface="Arial" panose="020B0604020202020204" pitchFamily="34" charset="0"/>
              </a:defRPr>
            </a:lvl7pPr>
            <a:lvl8pPr marL="3443288" indent="-230188" eaLnBrk="0" fontAlgn="base" hangingPunct="0">
              <a:spcBef>
                <a:spcPct val="0"/>
              </a:spcBef>
              <a:spcAft>
                <a:spcPct val="0"/>
              </a:spcAft>
              <a:defRPr>
                <a:solidFill>
                  <a:schemeClr val="tx1"/>
                </a:solidFill>
                <a:latin typeface="Arial" panose="020B0604020202020204" pitchFamily="34" charset="0"/>
              </a:defRPr>
            </a:lvl8pPr>
            <a:lvl9pPr marL="3900488" indent="-230188" eaLnBrk="0" fontAlgn="base" hangingPunct="0">
              <a:spcBef>
                <a:spcPct val="0"/>
              </a:spcBef>
              <a:spcAft>
                <a:spcPct val="0"/>
              </a:spcAft>
              <a:defRPr>
                <a:solidFill>
                  <a:schemeClr val="tx1"/>
                </a:solidFill>
                <a:latin typeface="Arial" panose="020B0604020202020204" pitchFamily="34" charset="0"/>
              </a:defRPr>
            </a:lvl9pPr>
          </a:lstStyle>
          <a:p>
            <a:fld id="{D400CF67-3A66-47D5-A4B5-030C00FD7F99}" type="slidenum">
              <a:rPr lang="en-US" altLang="en-US" smtClean="0"/>
              <a:pPr/>
              <a:t>18</a:t>
            </a:fld>
            <a:endParaRPr lang="en-US" altLang="en-US"/>
          </a:p>
        </p:txBody>
      </p:sp>
    </p:spTree>
    <p:extLst>
      <p:ext uri="{BB962C8B-B14F-4D97-AF65-F5344CB8AC3E}">
        <p14:creationId xmlns:p14="http://schemas.microsoft.com/office/powerpoint/2010/main" val="24238383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14C2D0E-291D-419F-A222-E310314CE1B9}" type="slidenum">
              <a:rPr lang="en-US" altLang="en-US" smtClean="0"/>
              <a:pPr>
                <a:defRPr/>
              </a:pPr>
              <a:t>19</a:t>
            </a:fld>
            <a:endParaRPr lang="en-US" altLang="en-US"/>
          </a:p>
        </p:txBody>
      </p:sp>
    </p:spTree>
    <p:extLst>
      <p:ext uri="{BB962C8B-B14F-4D97-AF65-F5344CB8AC3E}">
        <p14:creationId xmlns:p14="http://schemas.microsoft.com/office/powerpoint/2010/main" val="12171934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A89350-2848-2731-6605-A8B53AE0E899}"/>
            </a:ext>
          </a:extLst>
        </p:cNvPr>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A6E90D37-1083-C9B0-9673-27E7868A14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2AEE153E-116F-E348-5034-98BF42ED9A9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2532" name="Slide Number Placeholder 3">
            <a:extLst>
              <a:ext uri="{FF2B5EF4-FFF2-40B4-BE49-F238E27FC236}">
                <a16:creationId xmlns:a16="http://schemas.microsoft.com/office/drawing/2014/main" id="{B12ED219-9210-E9A8-2CA6-4E1D2E591F8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7713" indent="-287338">
              <a:defRPr>
                <a:solidFill>
                  <a:schemeClr val="tx1"/>
                </a:solidFill>
                <a:latin typeface="Arial" panose="020B0604020202020204" pitchFamily="34" charset="0"/>
              </a:defRPr>
            </a:lvl2pPr>
            <a:lvl3pPr marL="1150938" indent="-230188">
              <a:defRPr>
                <a:solidFill>
                  <a:schemeClr val="tx1"/>
                </a:solidFill>
                <a:latin typeface="Arial" panose="020B0604020202020204" pitchFamily="34" charset="0"/>
              </a:defRPr>
            </a:lvl3pPr>
            <a:lvl4pPr marL="1611313" indent="-230188">
              <a:defRPr>
                <a:solidFill>
                  <a:schemeClr val="tx1"/>
                </a:solidFill>
                <a:latin typeface="Arial" panose="020B0604020202020204" pitchFamily="34" charset="0"/>
              </a:defRPr>
            </a:lvl4pPr>
            <a:lvl5pPr marL="2071688" indent="-230188">
              <a:defRPr>
                <a:solidFill>
                  <a:schemeClr val="tx1"/>
                </a:solidFill>
                <a:latin typeface="Arial" panose="020B0604020202020204" pitchFamily="34" charset="0"/>
              </a:defRPr>
            </a:lvl5pPr>
            <a:lvl6pPr marL="2528888" indent="-230188" eaLnBrk="0" fontAlgn="base" hangingPunct="0">
              <a:spcBef>
                <a:spcPct val="0"/>
              </a:spcBef>
              <a:spcAft>
                <a:spcPct val="0"/>
              </a:spcAft>
              <a:defRPr>
                <a:solidFill>
                  <a:schemeClr val="tx1"/>
                </a:solidFill>
                <a:latin typeface="Arial" panose="020B0604020202020204" pitchFamily="34" charset="0"/>
              </a:defRPr>
            </a:lvl6pPr>
            <a:lvl7pPr marL="2986088" indent="-230188" eaLnBrk="0" fontAlgn="base" hangingPunct="0">
              <a:spcBef>
                <a:spcPct val="0"/>
              </a:spcBef>
              <a:spcAft>
                <a:spcPct val="0"/>
              </a:spcAft>
              <a:defRPr>
                <a:solidFill>
                  <a:schemeClr val="tx1"/>
                </a:solidFill>
                <a:latin typeface="Arial" panose="020B0604020202020204" pitchFamily="34" charset="0"/>
              </a:defRPr>
            </a:lvl7pPr>
            <a:lvl8pPr marL="3443288" indent="-230188" eaLnBrk="0" fontAlgn="base" hangingPunct="0">
              <a:spcBef>
                <a:spcPct val="0"/>
              </a:spcBef>
              <a:spcAft>
                <a:spcPct val="0"/>
              </a:spcAft>
              <a:defRPr>
                <a:solidFill>
                  <a:schemeClr val="tx1"/>
                </a:solidFill>
                <a:latin typeface="Arial" panose="020B0604020202020204" pitchFamily="34" charset="0"/>
              </a:defRPr>
            </a:lvl8pPr>
            <a:lvl9pPr marL="3900488" indent="-230188" eaLnBrk="0" fontAlgn="base" hangingPunct="0">
              <a:spcBef>
                <a:spcPct val="0"/>
              </a:spcBef>
              <a:spcAft>
                <a:spcPct val="0"/>
              </a:spcAft>
              <a:defRPr>
                <a:solidFill>
                  <a:schemeClr val="tx1"/>
                </a:solidFill>
                <a:latin typeface="Arial" panose="020B0604020202020204" pitchFamily="34" charset="0"/>
              </a:defRPr>
            </a:lvl9pPr>
          </a:lstStyle>
          <a:p>
            <a:fld id="{D400CF67-3A66-47D5-A4B5-030C00FD7F99}" type="slidenum">
              <a:rPr lang="en-US" altLang="en-US" smtClean="0"/>
              <a:pPr/>
              <a:t>20</a:t>
            </a:fld>
            <a:endParaRPr lang="en-US" altLang="en-US"/>
          </a:p>
        </p:txBody>
      </p:sp>
    </p:spTree>
    <p:extLst>
      <p:ext uri="{BB962C8B-B14F-4D97-AF65-F5344CB8AC3E}">
        <p14:creationId xmlns:p14="http://schemas.microsoft.com/office/powerpoint/2010/main" val="17024130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236E17FA-7647-87ED-580C-AE2318B2FDF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4E719BFC-1C76-630B-A607-847504C6672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2772" name="Slide Number Placeholder 3">
            <a:extLst>
              <a:ext uri="{FF2B5EF4-FFF2-40B4-BE49-F238E27FC236}">
                <a16:creationId xmlns:a16="http://schemas.microsoft.com/office/drawing/2014/main" id="{9D8DAD0B-028D-C70D-1608-679341320B4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7713" indent="-287338">
              <a:defRPr>
                <a:solidFill>
                  <a:schemeClr val="tx1"/>
                </a:solidFill>
                <a:latin typeface="Arial" panose="020B0604020202020204" pitchFamily="34" charset="0"/>
              </a:defRPr>
            </a:lvl2pPr>
            <a:lvl3pPr marL="1150938" indent="-230188">
              <a:defRPr>
                <a:solidFill>
                  <a:schemeClr val="tx1"/>
                </a:solidFill>
                <a:latin typeface="Arial" panose="020B0604020202020204" pitchFamily="34" charset="0"/>
              </a:defRPr>
            </a:lvl3pPr>
            <a:lvl4pPr marL="1611313" indent="-230188">
              <a:defRPr>
                <a:solidFill>
                  <a:schemeClr val="tx1"/>
                </a:solidFill>
                <a:latin typeface="Arial" panose="020B0604020202020204" pitchFamily="34" charset="0"/>
              </a:defRPr>
            </a:lvl4pPr>
            <a:lvl5pPr marL="2071688" indent="-230188">
              <a:defRPr>
                <a:solidFill>
                  <a:schemeClr val="tx1"/>
                </a:solidFill>
                <a:latin typeface="Arial" panose="020B0604020202020204" pitchFamily="34" charset="0"/>
              </a:defRPr>
            </a:lvl5pPr>
            <a:lvl6pPr marL="2528888" indent="-230188" eaLnBrk="0" fontAlgn="base" hangingPunct="0">
              <a:spcBef>
                <a:spcPct val="0"/>
              </a:spcBef>
              <a:spcAft>
                <a:spcPct val="0"/>
              </a:spcAft>
              <a:defRPr>
                <a:solidFill>
                  <a:schemeClr val="tx1"/>
                </a:solidFill>
                <a:latin typeface="Arial" panose="020B0604020202020204" pitchFamily="34" charset="0"/>
              </a:defRPr>
            </a:lvl6pPr>
            <a:lvl7pPr marL="2986088" indent="-230188" eaLnBrk="0" fontAlgn="base" hangingPunct="0">
              <a:spcBef>
                <a:spcPct val="0"/>
              </a:spcBef>
              <a:spcAft>
                <a:spcPct val="0"/>
              </a:spcAft>
              <a:defRPr>
                <a:solidFill>
                  <a:schemeClr val="tx1"/>
                </a:solidFill>
                <a:latin typeface="Arial" panose="020B0604020202020204" pitchFamily="34" charset="0"/>
              </a:defRPr>
            </a:lvl7pPr>
            <a:lvl8pPr marL="3443288" indent="-230188" eaLnBrk="0" fontAlgn="base" hangingPunct="0">
              <a:spcBef>
                <a:spcPct val="0"/>
              </a:spcBef>
              <a:spcAft>
                <a:spcPct val="0"/>
              </a:spcAft>
              <a:defRPr>
                <a:solidFill>
                  <a:schemeClr val="tx1"/>
                </a:solidFill>
                <a:latin typeface="Arial" panose="020B0604020202020204" pitchFamily="34" charset="0"/>
              </a:defRPr>
            </a:lvl8pPr>
            <a:lvl9pPr marL="3900488" indent="-230188" eaLnBrk="0" fontAlgn="base" hangingPunct="0">
              <a:spcBef>
                <a:spcPct val="0"/>
              </a:spcBef>
              <a:spcAft>
                <a:spcPct val="0"/>
              </a:spcAft>
              <a:defRPr>
                <a:solidFill>
                  <a:schemeClr val="tx1"/>
                </a:solidFill>
                <a:latin typeface="Arial" panose="020B0604020202020204" pitchFamily="34" charset="0"/>
              </a:defRPr>
            </a:lvl9pPr>
          </a:lstStyle>
          <a:p>
            <a:fld id="{E67F99F3-70C9-44EB-82A4-B1E403CF0843}" type="slidenum">
              <a:rPr lang="en-US" altLang="en-US" smtClean="0"/>
              <a:pPr/>
              <a:t>23</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934092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0364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0"/>
            <a:ext cx="2171700" cy="61261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0"/>
            <a:ext cx="6362700" cy="61261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36215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2728183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598424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4277948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4144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4144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885207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751343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752253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5412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05178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966674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2891589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122823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0"/>
            <a:ext cx="2171700" cy="61261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0"/>
            <a:ext cx="6362700" cy="61261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445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295530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4144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4144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59479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45132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6417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1898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19703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8281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6305D48-A378-4018-3F17-16A308F0F55B}"/>
              </a:ext>
            </a:extLst>
          </p:cNvPr>
          <p:cNvSpPr>
            <a:spLocks noGrp="1" noChangeArrowheads="1"/>
          </p:cNvSpPr>
          <p:nvPr>
            <p:ph type="title"/>
          </p:nvPr>
        </p:nvSpPr>
        <p:spPr bwMode="auto">
          <a:xfrm>
            <a:off x="0" y="0"/>
            <a:ext cx="8001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grpSp>
        <p:nvGrpSpPr>
          <p:cNvPr id="1027" name="Group 12">
            <a:extLst>
              <a:ext uri="{FF2B5EF4-FFF2-40B4-BE49-F238E27FC236}">
                <a16:creationId xmlns:a16="http://schemas.microsoft.com/office/drawing/2014/main" id="{A96F1CD2-A6F5-5C0F-8BF2-0F591F98FD7C}"/>
              </a:ext>
            </a:extLst>
          </p:cNvPr>
          <p:cNvGrpSpPr>
            <a:grpSpLocks/>
          </p:cNvGrpSpPr>
          <p:nvPr userDrawn="1"/>
        </p:nvGrpSpPr>
        <p:grpSpPr bwMode="auto">
          <a:xfrm>
            <a:off x="0" y="0"/>
            <a:ext cx="9145588" cy="6859588"/>
            <a:chOff x="0" y="0"/>
            <a:chExt cx="5761" cy="4321"/>
          </a:xfrm>
        </p:grpSpPr>
        <p:pic>
          <p:nvPicPr>
            <p:cNvPr id="1030" name="Picture 10" descr="PowerPoint 6">
              <a:extLst>
                <a:ext uri="{FF2B5EF4-FFF2-40B4-BE49-F238E27FC236}">
                  <a16:creationId xmlns:a16="http://schemas.microsoft.com/office/drawing/2014/main" id="{64ADA785-9FE4-862E-C6B0-89C20668F588}"/>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5761" cy="4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11">
              <a:extLst>
                <a:ext uri="{FF2B5EF4-FFF2-40B4-BE49-F238E27FC236}">
                  <a16:creationId xmlns:a16="http://schemas.microsoft.com/office/drawing/2014/main" id="{BAD3BFB6-F081-2F95-D9C9-2413F182C40E}"/>
                </a:ext>
              </a:extLst>
            </p:cNvPr>
            <p:cNvSpPr>
              <a:spLocks noChangeArrowheads="1"/>
            </p:cNvSpPr>
            <p:nvPr userDrawn="1"/>
          </p:nvSpPr>
          <p:spPr bwMode="auto">
            <a:xfrm>
              <a:off x="4704" y="3600"/>
              <a:ext cx="960" cy="624"/>
            </a:xfrm>
            <a:prstGeom prst="rect">
              <a:avLst/>
            </a:prstGeom>
            <a:solidFill>
              <a:schemeClr val="bg1"/>
            </a:solidFill>
            <a:ln>
              <a:noFill/>
            </a:ln>
            <a:effec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p>
          </p:txBody>
        </p:sp>
      </p:grpSp>
      <p:sp>
        <p:nvSpPr>
          <p:cNvPr id="1028" name="Rectangle 3">
            <a:extLst>
              <a:ext uri="{FF2B5EF4-FFF2-40B4-BE49-F238E27FC236}">
                <a16:creationId xmlns:a16="http://schemas.microsoft.com/office/drawing/2014/main" id="{5EBDCA97-A608-5EB5-4E9E-7BCF8C0CEB3B}"/>
              </a:ext>
            </a:extLst>
          </p:cNvPr>
          <p:cNvSpPr>
            <a:spLocks noGrp="1" noChangeArrowheads="1"/>
          </p:cNvSpPr>
          <p:nvPr>
            <p:ph type="body" idx="1"/>
          </p:nvPr>
        </p:nvSpPr>
        <p:spPr bwMode="auto">
          <a:xfrm>
            <a:off x="457200" y="1981200"/>
            <a:ext cx="8229600" cy="414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9" name="Picture 13" descr="OSHA_LOGORGB">
            <a:extLst>
              <a:ext uri="{FF2B5EF4-FFF2-40B4-BE49-F238E27FC236}">
                <a16:creationId xmlns:a16="http://schemas.microsoft.com/office/drawing/2014/main" id="{905A53BA-060C-66DD-BB35-3B828ED2DDBC}"/>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43800" y="6115050"/>
            <a:ext cx="1344613"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3600">
          <a:solidFill>
            <a:schemeClr val="bg1"/>
          </a:solidFill>
          <a:latin typeface="+mj-lt"/>
          <a:ea typeface="+mj-ea"/>
          <a:cs typeface="+mj-cs"/>
        </a:defRPr>
      </a:lvl1pPr>
      <a:lvl2pPr algn="l" rtl="0" eaLnBrk="0" fontAlgn="base" hangingPunct="0">
        <a:spcBef>
          <a:spcPct val="0"/>
        </a:spcBef>
        <a:spcAft>
          <a:spcPct val="0"/>
        </a:spcAft>
        <a:defRPr sz="3600">
          <a:solidFill>
            <a:schemeClr val="bg1"/>
          </a:solidFill>
          <a:latin typeface="Arial" charset="0"/>
        </a:defRPr>
      </a:lvl2pPr>
      <a:lvl3pPr algn="l" rtl="0" eaLnBrk="0" fontAlgn="base" hangingPunct="0">
        <a:spcBef>
          <a:spcPct val="0"/>
        </a:spcBef>
        <a:spcAft>
          <a:spcPct val="0"/>
        </a:spcAft>
        <a:defRPr sz="3600">
          <a:solidFill>
            <a:schemeClr val="bg1"/>
          </a:solidFill>
          <a:latin typeface="Arial" charset="0"/>
        </a:defRPr>
      </a:lvl3pPr>
      <a:lvl4pPr algn="l" rtl="0" eaLnBrk="0" fontAlgn="base" hangingPunct="0">
        <a:spcBef>
          <a:spcPct val="0"/>
        </a:spcBef>
        <a:spcAft>
          <a:spcPct val="0"/>
        </a:spcAft>
        <a:defRPr sz="3600">
          <a:solidFill>
            <a:schemeClr val="bg1"/>
          </a:solidFill>
          <a:latin typeface="Arial" charset="0"/>
        </a:defRPr>
      </a:lvl4pPr>
      <a:lvl5pPr algn="l" rtl="0" eaLnBrk="0" fontAlgn="base" hangingPunct="0">
        <a:spcBef>
          <a:spcPct val="0"/>
        </a:spcBef>
        <a:spcAft>
          <a:spcPct val="0"/>
        </a:spcAft>
        <a:defRPr sz="3600">
          <a:solidFill>
            <a:schemeClr val="bg1"/>
          </a:solidFill>
          <a:latin typeface="Arial" charset="0"/>
        </a:defRPr>
      </a:lvl5pPr>
      <a:lvl6pPr marL="457200" algn="l" rtl="0" fontAlgn="base">
        <a:spcBef>
          <a:spcPct val="0"/>
        </a:spcBef>
        <a:spcAft>
          <a:spcPct val="0"/>
        </a:spcAft>
        <a:defRPr sz="3600">
          <a:solidFill>
            <a:schemeClr val="bg1"/>
          </a:solidFill>
          <a:latin typeface="Arial" charset="0"/>
        </a:defRPr>
      </a:lvl6pPr>
      <a:lvl7pPr marL="914400" algn="l" rtl="0" fontAlgn="base">
        <a:spcBef>
          <a:spcPct val="0"/>
        </a:spcBef>
        <a:spcAft>
          <a:spcPct val="0"/>
        </a:spcAft>
        <a:defRPr sz="3600">
          <a:solidFill>
            <a:schemeClr val="bg1"/>
          </a:solidFill>
          <a:latin typeface="Arial" charset="0"/>
        </a:defRPr>
      </a:lvl7pPr>
      <a:lvl8pPr marL="1371600" algn="l" rtl="0" fontAlgn="base">
        <a:spcBef>
          <a:spcPct val="0"/>
        </a:spcBef>
        <a:spcAft>
          <a:spcPct val="0"/>
        </a:spcAft>
        <a:defRPr sz="3600">
          <a:solidFill>
            <a:schemeClr val="bg1"/>
          </a:solidFill>
          <a:latin typeface="Arial" charset="0"/>
        </a:defRPr>
      </a:lvl8pPr>
      <a:lvl9pPr marL="1828800" algn="l" rtl="0" fontAlgn="base">
        <a:spcBef>
          <a:spcPct val="0"/>
        </a:spcBef>
        <a:spcAft>
          <a:spcPct val="0"/>
        </a:spcAft>
        <a:defRPr sz="3600">
          <a:solidFill>
            <a:schemeClr val="bg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536EBB3-F818-4AB3-267A-8216F00F51F8}"/>
              </a:ext>
            </a:extLst>
          </p:cNvPr>
          <p:cNvSpPr>
            <a:spLocks noGrp="1" noChangeArrowheads="1"/>
          </p:cNvSpPr>
          <p:nvPr>
            <p:ph type="title"/>
          </p:nvPr>
        </p:nvSpPr>
        <p:spPr bwMode="auto">
          <a:xfrm>
            <a:off x="0" y="0"/>
            <a:ext cx="8001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grpSp>
        <p:nvGrpSpPr>
          <p:cNvPr id="1027" name="Group 12">
            <a:extLst>
              <a:ext uri="{FF2B5EF4-FFF2-40B4-BE49-F238E27FC236}">
                <a16:creationId xmlns:a16="http://schemas.microsoft.com/office/drawing/2014/main" id="{E729C616-786D-F14C-E985-506BE87FA5F1}"/>
              </a:ext>
            </a:extLst>
          </p:cNvPr>
          <p:cNvGrpSpPr>
            <a:grpSpLocks/>
          </p:cNvGrpSpPr>
          <p:nvPr userDrawn="1"/>
        </p:nvGrpSpPr>
        <p:grpSpPr bwMode="auto">
          <a:xfrm>
            <a:off x="0" y="0"/>
            <a:ext cx="9145588" cy="6859588"/>
            <a:chOff x="0" y="0"/>
            <a:chExt cx="5761" cy="4321"/>
          </a:xfrm>
        </p:grpSpPr>
        <p:pic>
          <p:nvPicPr>
            <p:cNvPr id="1030" name="Picture 10" descr="PowerPoint 6">
              <a:extLst>
                <a:ext uri="{FF2B5EF4-FFF2-40B4-BE49-F238E27FC236}">
                  <a16:creationId xmlns:a16="http://schemas.microsoft.com/office/drawing/2014/main" id="{CF6C77D9-5E3F-4014-204A-22579F6D1605}"/>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5761" cy="4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11">
              <a:extLst>
                <a:ext uri="{FF2B5EF4-FFF2-40B4-BE49-F238E27FC236}">
                  <a16:creationId xmlns:a16="http://schemas.microsoft.com/office/drawing/2014/main" id="{A30F7944-6131-4E21-946E-0BE3887CDD10}"/>
                </a:ext>
              </a:extLst>
            </p:cNvPr>
            <p:cNvSpPr>
              <a:spLocks noChangeArrowheads="1"/>
            </p:cNvSpPr>
            <p:nvPr userDrawn="1"/>
          </p:nvSpPr>
          <p:spPr bwMode="auto">
            <a:xfrm>
              <a:off x="4704" y="3600"/>
              <a:ext cx="960" cy="62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p>
          </p:txBody>
        </p:sp>
      </p:grpSp>
      <p:sp>
        <p:nvSpPr>
          <p:cNvPr id="1028" name="Rectangle 3">
            <a:extLst>
              <a:ext uri="{FF2B5EF4-FFF2-40B4-BE49-F238E27FC236}">
                <a16:creationId xmlns:a16="http://schemas.microsoft.com/office/drawing/2014/main" id="{28ACDE7B-A7BA-08E9-D15A-63C662B0E1D8}"/>
              </a:ext>
            </a:extLst>
          </p:cNvPr>
          <p:cNvSpPr>
            <a:spLocks noGrp="1" noChangeArrowheads="1"/>
          </p:cNvSpPr>
          <p:nvPr>
            <p:ph type="body" idx="1"/>
          </p:nvPr>
        </p:nvSpPr>
        <p:spPr bwMode="auto">
          <a:xfrm>
            <a:off x="457200" y="1981200"/>
            <a:ext cx="8229600" cy="414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9" name="Picture 13" descr="OSHA_LOGORGB">
            <a:extLst>
              <a:ext uri="{FF2B5EF4-FFF2-40B4-BE49-F238E27FC236}">
                <a16:creationId xmlns:a16="http://schemas.microsoft.com/office/drawing/2014/main" id="{4096ACF5-135F-7791-AFBD-81A6418770B1}"/>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43800" y="6115050"/>
            <a:ext cx="1344613"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68317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3600">
          <a:solidFill>
            <a:schemeClr val="bg1"/>
          </a:solidFill>
          <a:latin typeface="+mj-lt"/>
          <a:ea typeface="+mj-ea"/>
          <a:cs typeface="+mj-cs"/>
        </a:defRPr>
      </a:lvl1pPr>
      <a:lvl2pPr algn="l" rtl="0" eaLnBrk="0" fontAlgn="base" hangingPunct="0">
        <a:spcBef>
          <a:spcPct val="0"/>
        </a:spcBef>
        <a:spcAft>
          <a:spcPct val="0"/>
        </a:spcAft>
        <a:defRPr sz="3600">
          <a:solidFill>
            <a:schemeClr val="bg1"/>
          </a:solidFill>
          <a:latin typeface="Arial" charset="0"/>
        </a:defRPr>
      </a:lvl2pPr>
      <a:lvl3pPr algn="l" rtl="0" eaLnBrk="0" fontAlgn="base" hangingPunct="0">
        <a:spcBef>
          <a:spcPct val="0"/>
        </a:spcBef>
        <a:spcAft>
          <a:spcPct val="0"/>
        </a:spcAft>
        <a:defRPr sz="3600">
          <a:solidFill>
            <a:schemeClr val="bg1"/>
          </a:solidFill>
          <a:latin typeface="Arial" charset="0"/>
        </a:defRPr>
      </a:lvl3pPr>
      <a:lvl4pPr algn="l" rtl="0" eaLnBrk="0" fontAlgn="base" hangingPunct="0">
        <a:spcBef>
          <a:spcPct val="0"/>
        </a:spcBef>
        <a:spcAft>
          <a:spcPct val="0"/>
        </a:spcAft>
        <a:defRPr sz="3600">
          <a:solidFill>
            <a:schemeClr val="bg1"/>
          </a:solidFill>
          <a:latin typeface="Arial" charset="0"/>
        </a:defRPr>
      </a:lvl4pPr>
      <a:lvl5pPr algn="l" rtl="0" eaLnBrk="0" fontAlgn="base" hangingPunct="0">
        <a:spcBef>
          <a:spcPct val="0"/>
        </a:spcBef>
        <a:spcAft>
          <a:spcPct val="0"/>
        </a:spcAft>
        <a:defRPr sz="3600">
          <a:solidFill>
            <a:schemeClr val="bg1"/>
          </a:solidFill>
          <a:latin typeface="Arial" charset="0"/>
        </a:defRPr>
      </a:lvl5pPr>
      <a:lvl6pPr marL="457200" algn="l" rtl="0" fontAlgn="base">
        <a:spcBef>
          <a:spcPct val="0"/>
        </a:spcBef>
        <a:spcAft>
          <a:spcPct val="0"/>
        </a:spcAft>
        <a:defRPr sz="3600">
          <a:solidFill>
            <a:schemeClr val="bg1"/>
          </a:solidFill>
          <a:latin typeface="Arial" charset="0"/>
        </a:defRPr>
      </a:lvl6pPr>
      <a:lvl7pPr marL="914400" algn="l" rtl="0" fontAlgn="base">
        <a:spcBef>
          <a:spcPct val="0"/>
        </a:spcBef>
        <a:spcAft>
          <a:spcPct val="0"/>
        </a:spcAft>
        <a:defRPr sz="3600">
          <a:solidFill>
            <a:schemeClr val="bg1"/>
          </a:solidFill>
          <a:latin typeface="Arial" charset="0"/>
        </a:defRPr>
      </a:lvl7pPr>
      <a:lvl8pPr marL="1371600" algn="l" rtl="0" fontAlgn="base">
        <a:spcBef>
          <a:spcPct val="0"/>
        </a:spcBef>
        <a:spcAft>
          <a:spcPct val="0"/>
        </a:spcAft>
        <a:defRPr sz="3600">
          <a:solidFill>
            <a:schemeClr val="bg1"/>
          </a:solidFill>
          <a:latin typeface="Arial" charset="0"/>
        </a:defRPr>
      </a:lvl8pPr>
      <a:lvl9pPr marL="1828800" algn="l" rtl="0" fontAlgn="base">
        <a:spcBef>
          <a:spcPct val="0"/>
        </a:spcBef>
        <a:spcAft>
          <a:spcPct val="0"/>
        </a:spcAft>
        <a:defRPr sz="3600">
          <a:solidFill>
            <a:schemeClr val="bg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10">
            <a:extLst>
              <a:ext uri="{FF2B5EF4-FFF2-40B4-BE49-F238E27FC236}">
                <a16:creationId xmlns:a16="http://schemas.microsoft.com/office/drawing/2014/main" id="{ACF65E4E-E9B4-AF27-3CB1-1E3B17D93219}"/>
              </a:ext>
            </a:extLst>
          </p:cNvPr>
          <p:cNvGrpSpPr>
            <a:grpSpLocks/>
          </p:cNvGrpSpPr>
          <p:nvPr/>
        </p:nvGrpSpPr>
        <p:grpSpPr bwMode="auto">
          <a:xfrm>
            <a:off x="-1588" y="-1588"/>
            <a:ext cx="9145588" cy="6859588"/>
            <a:chOff x="0" y="0"/>
            <a:chExt cx="5761" cy="4321"/>
          </a:xfrm>
        </p:grpSpPr>
        <p:pic>
          <p:nvPicPr>
            <p:cNvPr id="3078" name="Picture 7" descr="PowerPoint5">
              <a:extLst>
                <a:ext uri="{FF2B5EF4-FFF2-40B4-BE49-F238E27FC236}">
                  <a16:creationId xmlns:a16="http://schemas.microsoft.com/office/drawing/2014/main" id="{F2E8BA71-81E1-DE30-2A47-648C7935ED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1" cy="4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9" name="Rectangle 8">
              <a:extLst>
                <a:ext uri="{FF2B5EF4-FFF2-40B4-BE49-F238E27FC236}">
                  <a16:creationId xmlns:a16="http://schemas.microsoft.com/office/drawing/2014/main" id="{F1AEC6F5-1561-32A8-48A1-97B0CBE05E34}"/>
                </a:ext>
              </a:extLst>
            </p:cNvPr>
            <p:cNvSpPr>
              <a:spLocks noChangeArrowheads="1"/>
            </p:cNvSpPr>
            <p:nvPr/>
          </p:nvSpPr>
          <p:spPr bwMode="auto">
            <a:xfrm>
              <a:off x="3696" y="3792"/>
              <a:ext cx="1872" cy="384"/>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pic>
        <p:nvPicPr>
          <p:cNvPr id="3075" name="Picture 12" descr="WHITE_LOGO+TYPE">
            <a:extLst>
              <a:ext uri="{FF2B5EF4-FFF2-40B4-BE49-F238E27FC236}">
                <a16:creationId xmlns:a16="http://schemas.microsoft.com/office/drawing/2014/main" id="{B85D2EDC-52FD-C7EA-B86E-C3AEA1EC39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0" y="6172200"/>
            <a:ext cx="32004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2">
            <a:extLst>
              <a:ext uri="{FF2B5EF4-FFF2-40B4-BE49-F238E27FC236}">
                <a16:creationId xmlns:a16="http://schemas.microsoft.com/office/drawing/2014/main" id="{F9F93D7F-E358-9B37-98FA-CFA60E448A63}"/>
              </a:ext>
            </a:extLst>
          </p:cNvPr>
          <p:cNvSpPr>
            <a:spLocks noGrp="1" noChangeArrowheads="1"/>
          </p:cNvSpPr>
          <p:nvPr>
            <p:ph type="ctrTitle"/>
          </p:nvPr>
        </p:nvSpPr>
        <p:spPr>
          <a:xfrm>
            <a:off x="152400" y="304800"/>
            <a:ext cx="8839200" cy="3125788"/>
          </a:xfrm>
        </p:spPr>
        <p:txBody>
          <a:bodyPr/>
          <a:lstStyle/>
          <a:p>
            <a:pPr algn="ctr" eaLnBrk="1" hangingPunct="1"/>
            <a:r>
              <a:rPr lang="en-US" altLang="en-US" b="1" dirty="0"/>
              <a:t>Emergency Response-Proposed Rule</a:t>
            </a:r>
            <a:br>
              <a:rPr lang="en-US" altLang="en-US" b="1" dirty="0"/>
            </a:br>
            <a:br>
              <a:rPr lang="en-US" altLang="en-US" b="1" dirty="0"/>
            </a:br>
            <a:br>
              <a:rPr lang="en-US" altLang="en-US" b="1" dirty="0"/>
            </a:br>
            <a:r>
              <a:rPr lang="en-US" altLang="en-US" sz="3200" b="1" dirty="0"/>
              <a:t>Small Business Labor Safety Roundtable</a:t>
            </a:r>
            <a:endParaRPr lang="en-US" altLang="en-US" sz="3200" b="1" dirty="0">
              <a:cs typeface="Arial"/>
            </a:endParaRPr>
          </a:p>
        </p:txBody>
      </p:sp>
      <p:sp>
        <p:nvSpPr>
          <p:cNvPr id="3077" name="Rectangle 3">
            <a:extLst>
              <a:ext uri="{FF2B5EF4-FFF2-40B4-BE49-F238E27FC236}">
                <a16:creationId xmlns:a16="http://schemas.microsoft.com/office/drawing/2014/main" id="{8D07D1E8-5DBA-B382-BDE5-BCDEB78112B8}"/>
              </a:ext>
            </a:extLst>
          </p:cNvPr>
          <p:cNvSpPr>
            <a:spLocks noGrp="1" noChangeArrowheads="1"/>
          </p:cNvSpPr>
          <p:nvPr>
            <p:ph type="subTitle" idx="1"/>
          </p:nvPr>
        </p:nvSpPr>
        <p:spPr>
          <a:xfrm>
            <a:off x="1371600" y="3810000"/>
            <a:ext cx="6400800" cy="2209800"/>
          </a:xfrm>
        </p:spPr>
        <p:txBody>
          <a:bodyPr/>
          <a:lstStyle/>
          <a:p>
            <a:pPr eaLnBrk="1" hangingPunct="1"/>
            <a:r>
              <a:rPr lang="en-US" altLang="en-US" dirty="0">
                <a:solidFill>
                  <a:schemeClr val="bg1"/>
                </a:solidFill>
              </a:rPr>
              <a:t>March 22, 2024</a:t>
            </a:r>
            <a:endParaRPr lang="en-US"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5050058D-1176-3555-BFFD-B9540BE09431}"/>
              </a:ext>
            </a:extLst>
          </p:cNvPr>
          <p:cNvSpPr>
            <a:spLocks noGrp="1" noChangeArrowheads="1"/>
          </p:cNvSpPr>
          <p:nvPr>
            <p:ph type="title"/>
          </p:nvPr>
        </p:nvSpPr>
        <p:spPr/>
        <p:txBody>
          <a:bodyPr/>
          <a:lstStyle/>
          <a:p>
            <a:pPr algn="ctr"/>
            <a:br>
              <a:rPr lang="en-US" altLang="en-US"/>
            </a:br>
            <a:r>
              <a:rPr lang="en-US" altLang="en-US" b="1"/>
              <a:t>Updated Standard Would</a:t>
            </a:r>
          </a:p>
        </p:txBody>
      </p:sp>
      <p:sp>
        <p:nvSpPr>
          <p:cNvPr id="13315" name="Content Placeholder 2">
            <a:extLst>
              <a:ext uri="{FF2B5EF4-FFF2-40B4-BE49-F238E27FC236}">
                <a16:creationId xmlns:a16="http://schemas.microsoft.com/office/drawing/2014/main" id="{7AB4DB0F-5440-FC39-CBDC-0B0A4A24CFD4}"/>
              </a:ext>
            </a:extLst>
          </p:cNvPr>
          <p:cNvSpPr>
            <a:spLocks noGrp="1" noChangeArrowheads="1"/>
          </p:cNvSpPr>
          <p:nvPr>
            <p:ph idx="1"/>
          </p:nvPr>
        </p:nvSpPr>
        <p:spPr/>
        <p:txBody>
          <a:bodyPr/>
          <a:lstStyle/>
          <a:p>
            <a:r>
              <a:rPr lang="en-US" altLang="en-US"/>
              <a:t>More closely align with emergency response best practices established by the Federal Emergency Mgt Admin. (FEMA)</a:t>
            </a:r>
          </a:p>
          <a:p>
            <a:pPr lvl="1"/>
            <a:r>
              <a:rPr lang="en-US" altLang="en-US" u="sng"/>
              <a:t>National Response Framework</a:t>
            </a:r>
            <a:r>
              <a:rPr lang="en-US" altLang="en-US"/>
              <a:t> (NRF); provides structure for incident response at local, regional and national levels.</a:t>
            </a:r>
          </a:p>
          <a:p>
            <a:pPr lvl="1"/>
            <a:r>
              <a:rPr lang="en-US" altLang="en-US" u="sng" err="1"/>
              <a:t>Nat’l</a:t>
            </a:r>
            <a:r>
              <a:rPr lang="en-US" altLang="en-US" u="sng"/>
              <a:t> Incident Management System</a:t>
            </a:r>
            <a:r>
              <a:rPr lang="en-US" altLang="en-US"/>
              <a:t> (NIMS); provides a template for management of incidents, regardless of size, scope or cause.</a:t>
            </a:r>
          </a:p>
          <a:p>
            <a:pPr lvl="1"/>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9FACF371-7360-5080-D390-63B985FAEFFE}"/>
              </a:ext>
            </a:extLst>
          </p:cNvPr>
          <p:cNvSpPr>
            <a:spLocks noGrp="1" noChangeArrowheads="1"/>
          </p:cNvSpPr>
          <p:nvPr>
            <p:ph type="title"/>
          </p:nvPr>
        </p:nvSpPr>
        <p:spPr/>
        <p:txBody>
          <a:bodyPr/>
          <a:lstStyle/>
          <a:p>
            <a:pPr algn="ctr"/>
            <a:br>
              <a:rPr lang="en-US" altLang="en-US" dirty="0"/>
            </a:br>
            <a:r>
              <a:rPr lang="en-US" altLang="en-US" b="1" dirty="0"/>
              <a:t>Steps Up to Now</a:t>
            </a:r>
          </a:p>
        </p:txBody>
      </p:sp>
      <p:sp>
        <p:nvSpPr>
          <p:cNvPr id="11267" name="Content Placeholder 2">
            <a:extLst>
              <a:ext uri="{FF2B5EF4-FFF2-40B4-BE49-F238E27FC236}">
                <a16:creationId xmlns:a16="http://schemas.microsoft.com/office/drawing/2014/main" id="{DC5D9505-2022-FD7F-49B4-57287F63D6AB}"/>
              </a:ext>
            </a:extLst>
          </p:cNvPr>
          <p:cNvSpPr>
            <a:spLocks noGrp="1"/>
          </p:cNvSpPr>
          <p:nvPr>
            <p:ph idx="1"/>
          </p:nvPr>
        </p:nvSpPr>
        <p:spPr/>
        <p:txBody>
          <a:bodyPr/>
          <a:lstStyle/>
          <a:p>
            <a:pPr>
              <a:defRPr/>
            </a:pPr>
            <a:r>
              <a:rPr lang="en-US" altLang="en-US" sz="2400" dirty="0"/>
              <a:t>2007 – </a:t>
            </a:r>
            <a:r>
              <a:rPr lang="en-US" altLang="en-US" sz="2400" u="sng" dirty="0"/>
              <a:t>Published a Request For Information</a:t>
            </a:r>
            <a:r>
              <a:rPr lang="en-US" altLang="en-US" sz="2400" dirty="0"/>
              <a:t>, ~85 responses; overwhelming recommendation to update Fire Brigades standard.</a:t>
            </a:r>
            <a:endParaRPr lang="en-US" altLang="en-US" sz="2400" dirty="0">
              <a:cs typeface="Arial"/>
            </a:endParaRPr>
          </a:p>
          <a:p>
            <a:pPr>
              <a:defRPr/>
            </a:pPr>
            <a:r>
              <a:rPr lang="en-US" altLang="en-US" sz="2400" dirty="0"/>
              <a:t>2014 – Held </a:t>
            </a:r>
            <a:r>
              <a:rPr lang="en-US" altLang="en-US" sz="2400" u="sng" dirty="0"/>
              <a:t>two Stakeholder Meetings</a:t>
            </a:r>
            <a:r>
              <a:rPr lang="en-US" altLang="en-US" sz="2400" dirty="0"/>
              <a:t>, ~50 participants, broad spectrum of emergency response community.</a:t>
            </a:r>
          </a:p>
          <a:p>
            <a:pPr lvl="1">
              <a:defRPr/>
            </a:pPr>
            <a:r>
              <a:rPr lang="en-US" altLang="en-US" sz="2000" dirty="0">
                <a:solidFill>
                  <a:srgbClr val="000000"/>
                </a:solidFill>
              </a:rPr>
              <a:t>Strong consensus favored OSHA proceeding with comprehensive rulemaking for emergency response workers.</a:t>
            </a:r>
            <a:endParaRPr lang="en-US" altLang="en-US" sz="2000" dirty="0">
              <a:cs typeface="Arial"/>
            </a:endParaRPr>
          </a:p>
          <a:p>
            <a:pPr>
              <a:defRPr/>
            </a:pPr>
            <a:r>
              <a:rPr lang="en-US" altLang="en-US" sz="2400" dirty="0"/>
              <a:t>2015 – Convened a </a:t>
            </a:r>
            <a:r>
              <a:rPr lang="en-US" altLang="en-US" sz="2400" u="sng" dirty="0"/>
              <a:t>NACOSH Subcommittee</a:t>
            </a:r>
            <a:r>
              <a:rPr lang="en-US" altLang="en-US" sz="2400" dirty="0"/>
              <a:t>.</a:t>
            </a:r>
          </a:p>
          <a:p>
            <a:pPr>
              <a:defRPr/>
            </a:pPr>
            <a:r>
              <a:rPr lang="en-US" altLang="en-US" sz="2400" dirty="0"/>
              <a:t>2021 – </a:t>
            </a:r>
            <a:r>
              <a:rPr lang="en-US" altLang="en-US" sz="2400" u="sng" dirty="0"/>
              <a:t>Small Business Regulatory Enforcement Fairness Act </a:t>
            </a:r>
            <a:r>
              <a:rPr lang="en-US" altLang="en-US" sz="2400" dirty="0"/>
              <a:t>(SBREFA) panel teleconferences.</a:t>
            </a:r>
            <a:endParaRPr lang="en-US" altLang="en-US" sz="2400" dirty="0">
              <a:cs typeface="Arial"/>
            </a:endParaRPr>
          </a:p>
          <a:p>
            <a:pPr>
              <a:defRPr/>
            </a:pPr>
            <a:r>
              <a:rPr lang="en-US" altLang="en-US" sz="2400" dirty="0">
                <a:cs typeface="Arial"/>
              </a:rPr>
              <a:t>Feb. 2024 – Proposed Rule officially published.</a:t>
            </a:r>
          </a:p>
          <a:p>
            <a:pPr marL="457200" lvl="1" indent="0">
              <a:buNone/>
              <a:defRPr/>
            </a:pPr>
            <a:endParaRPr lang="en-US" altLang="en-US" sz="2700" dirty="0">
              <a:cs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874BF1EF-6DB4-7F38-611F-B0C6FF760650}"/>
              </a:ext>
            </a:extLst>
          </p:cNvPr>
          <p:cNvSpPr>
            <a:spLocks noGrp="1" noChangeArrowheads="1"/>
          </p:cNvSpPr>
          <p:nvPr>
            <p:ph type="title"/>
          </p:nvPr>
        </p:nvSpPr>
        <p:spPr/>
        <p:txBody>
          <a:bodyPr/>
          <a:lstStyle/>
          <a:p>
            <a:pPr algn="ctr"/>
            <a:br>
              <a:rPr lang="en-US" altLang="en-US"/>
            </a:br>
            <a:r>
              <a:rPr lang="en-US" altLang="en-US" b="1"/>
              <a:t>NACOSH Subcommittee</a:t>
            </a:r>
          </a:p>
        </p:txBody>
      </p:sp>
      <p:sp>
        <p:nvSpPr>
          <p:cNvPr id="3" name="Content Placeholder 2">
            <a:extLst>
              <a:ext uri="{FF2B5EF4-FFF2-40B4-BE49-F238E27FC236}">
                <a16:creationId xmlns:a16="http://schemas.microsoft.com/office/drawing/2014/main" id="{788C085E-1FAB-6116-472E-DEEFE84F27D5}"/>
              </a:ext>
            </a:extLst>
          </p:cNvPr>
          <p:cNvSpPr>
            <a:spLocks noGrp="1"/>
          </p:cNvSpPr>
          <p:nvPr>
            <p:ph idx="1"/>
          </p:nvPr>
        </p:nvSpPr>
        <p:spPr/>
        <p:txBody>
          <a:bodyPr/>
          <a:lstStyle/>
          <a:p>
            <a:pPr>
              <a:defRPr/>
            </a:pPr>
            <a:r>
              <a:rPr lang="en-US" sz="2400"/>
              <a:t>They functioned similarly to the negotiated rulemaking process; developed a draft standard.</a:t>
            </a:r>
          </a:p>
          <a:p>
            <a:pPr>
              <a:defRPr/>
            </a:pPr>
            <a:r>
              <a:rPr lang="en-US" sz="2400"/>
              <a:t>Subcommittee members </a:t>
            </a:r>
            <a:r>
              <a:rPr lang="en-US" sz="2400" u="sng"/>
              <a:t>had great influence</a:t>
            </a:r>
            <a:r>
              <a:rPr lang="en-US" sz="2400"/>
              <a:t> over the content of the draft standard, ensuring </a:t>
            </a:r>
            <a:r>
              <a:rPr lang="en-US" sz="2400" u="sng"/>
              <a:t>fair and balanced participation</a:t>
            </a:r>
            <a:r>
              <a:rPr lang="en-US" sz="2400"/>
              <a:t>. </a:t>
            </a:r>
          </a:p>
          <a:p>
            <a:pPr>
              <a:defRPr/>
            </a:pPr>
            <a:r>
              <a:rPr lang="en-US" sz="2400"/>
              <a:t>Draft standard based on, and consistent with NFPA consensus standards that are already in use by emergency response organizations.</a:t>
            </a:r>
          </a:p>
          <a:p>
            <a:pPr>
              <a:defRPr/>
            </a:pPr>
            <a:r>
              <a:rPr lang="en-US" sz="2400"/>
              <a:t>NACOSH recommended to the Secretary of Labor that the draft standard developed by the Subcommittee be used as a basis for rulemaking</a:t>
            </a:r>
            <a:r>
              <a:rPr lang="en-US" sz="2600"/>
              <a:t>.</a:t>
            </a:r>
          </a:p>
          <a:p>
            <a:pPr>
              <a:defRPr/>
            </a:pPr>
            <a:endParaRPr lang="en-US" sz="2600"/>
          </a:p>
          <a:p>
            <a:pPr marL="0" indent="0">
              <a:buFontTx/>
              <a:buNone/>
              <a:defRPr/>
            </a:pPr>
            <a:endParaRPr lang="en-US"/>
          </a:p>
        </p:txBody>
      </p:sp>
    </p:spTree>
    <p:extLst>
      <p:ext uri="{BB962C8B-B14F-4D97-AF65-F5344CB8AC3E}">
        <p14:creationId xmlns:p14="http://schemas.microsoft.com/office/powerpoint/2010/main" val="2610419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B8D2A08C-433F-A5F1-8842-ED4C519CE404}"/>
              </a:ext>
            </a:extLst>
          </p:cNvPr>
          <p:cNvSpPr>
            <a:spLocks noGrp="1"/>
          </p:cNvSpPr>
          <p:nvPr>
            <p:ph type="title"/>
          </p:nvPr>
        </p:nvSpPr>
        <p:spPr>
          <a:xfrm>
            <a:off x="0" y="0"/>
            <a:ext cx="8001000" cy="1524000"/>
          </a:xfrm>
        </p:spPr>
        <p:txBody>
          <a:bodyPr/>
          <a:lstStyle/>
          <a:p>
            <a:pPr algn="ctr"/>
            <a:r>
              <a:rPr lang="en-US" altLang="en-US"/>
              <a:t>NACOSH Subcommittee </a:t>
            </a:r>
            <a:br>
              <a:rPr lang="en-US" altLang="en-US"/>
            </a:br>
            <a:r>
              <a:rPr lang="en-US" altLang="en-US"/>
              <a:t>Members</a:t>
            </a:r>
          </a:p>
        </p:txBody>
      </p:sp>
      <p:sp>
        <p:nvSpPr>
          <p:cNvPr id="3" name="Content Placeholder 2">
            <a:extLst>
              <a:ext uri="{FF2B5EF4-FFF2-40B4-BE49-F238E27FC236}">
                <a16:creationId xmlns:a16="http://schemas.microsoft.com/office/drawing/2014/main" id="{15CE8F46-3C1B-63E8-0D8B-01B9CFABD12F}"/>
              </a:ext>
            </a:extLst>
          </p:cNvPr>
          <p:cNvSpPr>
            <a:spLocks noGrp="1"/>
          </p:cNvSpPr>
          <p:nvPr>
            <p:ph idx="1"/>
          </p:nvPr>
        </p:nvSpPr>
        <p:spPr/>
        <p:txBody>
          <a:bodyPr/>
          <a:lstStyle/>
          <a:p>
            <a:pPr marL="0" indent="0">
              <a:buFontTx/>
              <a:buNone/>
              <a:defRPr/>
            </a:pPr>
            <a:r>
              <a:rPr lang="en-US" sz="1800"/>
              <a:t>2015-2016 – National Advisory Committee on Occupational Safety and Health (NACOSH) subcommittee of Subject Matter Experts:</a:t>
            </a:r>
          </a:p>
          <a:p>
            <a:pPr eaLnBrk="1" hangingPunct="1">
              <a:defRPr/>
            </a:pPr>
            <a:r>
              <a:rPr lang="en-US" altLang="en-US" sz="1600">
                <a:solidFill>
                  <a:srgbClr val="F4860C"/>
                </a:solidFill>
              </a:rPr>
              <a:t>International Brotherhood of Teamsters (NACOSH member, Co-chair)</a:t>
            </a:r>
          </a:p>
          <a:p>
            <a:pPr eaLnBrk="1" hangingPunct="1">
              <a:defRPr/>
            </a:pPr>
            <a:r>
              <a:rPr lang="en-US" altLang="en-US" sz="1600">
                <a:solidFill>
                  <a:srgbClr val="F4860C"/>
                </a:solidFill>
              </a:rPr>
              <a:t>British Petroleum (NACOSH member, Co-chair)</a:t>
            </a:r>
          </a:p>
          <a:p>
            <a:pPr eaLnBrk="1" hangingPunct="1">
              <a:defRPr/>
            </a:pPr>
            <a:r>
              <a:rPr lang="en-US" altLang="en-US" sz="1600">
                <a:solidFill>
                  <a:srgbClr val="C00000"/>
                </a:solidFill>
              </a:rPr>
              <a:t>International Association of Fire Fighters</a:t>
            </a:r>
          </a:p>
          <a:p>
            <a:pPr eaLnBrk="1" hangingPunct="1">
              <a:defRPr/>
            </a:pPr>
            <a:r>
              <a:rPr lang="en-US" altLang="en-US" sz="1600">
                <a:solidFill>
                  <a:srgbClr val="C00000"/>
                </a:solidFill>
              </a:rPr>
              <a:t>International Association of Fire Chiefs</a:t>
            </a:r>
          </a:p>
          <a:p>
            <a:pPr eaLnBrk="1" hangingPunct="1">
              <a:defRPr/>
            </a:pPr>
            <a:r>
              <a:rPr lang="en-US" altLang="en-US" sz="1600">
                <a:solidFill>
                  <a:srgbClr val="C00000"/>
                </a:solidFill>
              </a:rPr>
              <a:t>National Volunteer Fire Council</a:t>
            </a:r>
          </a:p>
          <a:p>
            <a:pPr eaLnBrk="1" hangingPunct="1">
              <a:defRPr/>
            </a:pPr>
            <a:r>
              <a:rPr lang="en-US" altLang="en-US" sz="1600">
                <a:solidFill>
                  <a:srgbClr val="C00000"/>
                </a:solidFill>
              </a:rPr>
              <a:t>National Fire Protection Association</a:t>
            </a:r>
          </a:p>
          <a:p>
            <a:pPr eaLnBrk="1" hangingPunct="1">
              <a:defRPr/>
            </a:pPr>
            <a:r>
              <a:rPr lang="en-US" altLang="en-US" sz="1600">
                <a:solidFill>
                  <a:srgbClr val="C00000"/>
                </a:solidFill>
              </a:rPr>
              <a:t>National Association of State EMS Officials</a:t>
            </a:r>
          </a:p>
          <a:p>
            <a:pPr eaLnBrk="1" hangingPunct="1">
              <a:defRPr/>
            </a:pPr>
            <a:r>
              <a:rPr lang="en-US" altLang="en-US" sz="1600">
                <a:solidFill>
                  <a:srgbClr val="C00000"/>
                </a:solidFill>
              </a:rPr>
              <a:t>U.S. Fire Administration</a:t>
            </a:r>
          </a:p>
          <a:p>
            <a:pPr eaLnBrk="1" hangingPunct="1">
              <a:defRPr/>
            </a:pPr>
            <a:r>
              <a:rPr lang="en-US" altLang="en-US" sz="1600">
                <a:solidFill>
                  <a:srgbClr val="C00000"/>
                </a:solidFill>
              </a:rPr>
              <a:t>National Fallen Firefighters Foundation</a:t>
            </a:r>
          </a:p>
          <a:p>
            <a:pPr eaLnBrk="1" hangingPunct="1">
              <a:defRPr/>
            </a:pPr>
            <a:r>
              <a:rPr lang="en-US" altLang="en-US" sz="1600">
                <a:solidFill>
                  <a:srgbClr val="00B0F0"/>
                </a:solidFill>
              </a:rPr>
              <a:t>International Union of Operating Engineers</a:t>
            </a:r>
          </a:p>
          <a:p>
            <a:pPr eaLnBrk="1" hangingPunct="1">
              <a:defRPr/>
            </a:pPr>
            <a:r>
              <a:rPr lang="en-US" altLang="en-US" sz="1600">
                <a:solidFill>
                  <a:srgbClr val="00B0F0"/>
                </a:solidFill>
              </a:rPr>
              <a:t>North America’s Building Trade Unions</a:t>
            </a:r>
          </a:p>
          <a:p>
            <a:pPr eaLnBrk="1" hangingPunct="1">
              <a:defRPr/>
            </a:pPr>
            <a:r>
              <a:rPr lang="en-US" altLang="en-US" sz="1600">
                <a:solidFill>
                  <a:srgbClr val="002060"/>
                </a:solidFill>
              </a:rPr>
              <a:t>National Institute for Occupational Safety and Health</a:t>
            </a:r>
            <a:endParaRPr lang="en-US" altLang="en-US" sz="1600">
              <a:solidFill>
                <a:srgbClr val="002060"/>
              </a:solidFill>
              <a:cs typeface="Arial"/>
            </a:endParaRPr>
          </a:p>
          <a:p>
            <a:pPr eaLnBrk="1" hangingPunct="1">
              <a:defRPr/>
            </a:pPr>
            <a:r>
              <a:rPr lang="en-US" altLang="en-US" sz="1600">
                <a:solidFill>
                  <a:srgbClr val="002060"/>
                </a:solidFill>
              </a:rPr>
              <a:t>Arizona Division of Occupational Safety and Health (State Plan)</a:t>
            </a:r>
          </a:p>
          <a:p>
            <a:pPr eaLnBrk="1" hangingPunct="1">
              <a:defRPr/>
            </a:pPr>
            <a:r>
              <a:rPr lang="en-US" altLang="en-US" sz="1600">
                <a:solidFill>
                  <a:srgbClr val="002060"/>
                </a:solidFill>
              </a:rPr>
              <a:t>Virginia Department of Labor and Industry (State Plan)</a:t>
            </a:r>
          </a:p>
          <a:p>
            <a:pPr lvl="1">
              <a:defRPr/>
            </a:pP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06C350F6-D5BA-3756-E1F3-3B19519C12BC}"/>
              </a:ext>
            </a:extLst>
          </p:cNvPr>
          <p:cNvSpPr>
            <a:spLocks noGrp="1" noChangeArrowheads="1"/>
          </p:cNvSpPr>
          <p:nvPr>
            <p:ph type="title"/>
          </p:nvPr>
        </p:nvSpPr>
        <p:spPr/>
        <p:txBody>
          <a:bodyPr/>
          <a:lstStyle/>
          <a:p>
            <a:pPr algn="ctr"/>
            <a:br>
              <a:rPr lang="en-US" altLang="en-US"/>
            </a:br>
            <a:r>
              <a:rPr lang="en-US" altLang="en-US" b="1"/>
              <a:t>Regulatory Approach of</a:t>
            </a:r>
            <a:br>
              <a:rPr lang="en-US" altLang="en-US" b="1"/>
            </a:br>
            <a:r>
              <a:rPr lang="en-US" altLang="en-US" b="1"/>
              <a:t>the Proposed Rule</a:t>
            </a:r>
          </a:p>
        </p:txBody>
      </p:sp>
      <p:sp>
        <p:nvSpPr>
          <p:cNvPr id="20483" name="Content Placeholder 2">
            <a:extLst>
              <a:ext uri="{FF2B5EF4-FFF2-40B4-BE49-F238E27FC236}">
                <a16:creationId xmlns:a16="http://schemas.microsoft.com/office/drawing/2014/main" id="{805BBABD-01C5-3977-9ED5-D12FD7691504}"/>
              </a:ext>
            </a:extLst>
          </p:cNvPr>
          <p:cNvSpPr>
            <a:spLocks noGrp="1" noChangeArrowheads="1"/>
          </p:cNvSpPr>
          <p:nvPr>
            <p:ph idx="1"/>
          </p:nvPr>
        </p:nvSpPr>
        <p:spPr/>
        <p:txBody>
          <a:bodyPr/>
          <a:lstStyle/>
          <a:p>
            <a:r>
              <a:rPr lang="en-US" altLang="en-US" sz="2300" u="sng"/>
              <a:t>Performance oriented</a:t>
            </a:r>
            <a:r>
              <a:rPr lang="en-US" altLang="en-US" sz="2300"/>
              <a:t> – “Program” standard (e.g. HAZWOPER).</a:t>
            </a:r>
          </a:p>
          <a:p>
            <a:r>
              <a:rPr lang="en-US" altLang="en-US" sz="2300">
                <a:cs typeface="Arial"/>
              </a:rPr>
              <a:t>Requires organizations to establish a safety and health program based on the provisions in the proposed rule, called: </a:t>
            </a:r>
            <a:r>
              <a:rPr lang="en-US" altLang="en-US" sz="2300" b="1">
                <a:cs typeface="Arial"/>
              </a:rPr>
              <a:t>Emergency Response Program (ERP)</a:t>
            </a:r>
            <a:r>
              <a:rPr lang="en-US" altLang="en-US" sz="2300">
                <a:cs typeface="Arial"/>
              </a:rPr>
              <a:t>.</a:t>
            </a:r>
          </a:p>
          <a:p>
            <a:r>
              <a:rPr lang="en-US" altLang="en-US" sz="2300"/>
              <a:t>Primary focus on </a:t>
            </a:r>
            <a:r>
              <a:rPr lang="en-US" altLang="en-US" sz="2300" u="sng"/>
              <a:t>preparing for emergency incidents</a:t>
            </a:r>
            <a:r>
              <a:rPr lang="en-US" altLang="en-US" sz="2300"/>
              <a:t> and </a:t>
            </a:r>
            <a:r>
              <a:rPr lang="en-US" altLang="en-US" sz="2300" u="sng"/>
              <a:t>routine aspects of emergency response</a:t>
            </a:r>
            <a:r>
              <a:rPr lang="en-US" altLang="en-US" sz="2300"/>
              <a:t>.</a:t>
            </a:r>
            <a:endParaRPr lang="en-US" altLang="en-US" sz="2300">
              <a:cs typeface="Arial"/>
            </a:endParaRPr>
          </a:p>
          <a:p>
            <a:r>
              <a:rPr lang="en-US" altLang="en-US" sz="2300"/>
              <a:t>Relies heavily on concepts in NFPA standards that response organizations already use.</a:t>
            </a:r>
          </a:p>
          <a:p>
            <a:r>
              <a:rPr lang="en-US" altLang="en-US" sz="2300"/>
              <a:t>Incorporates by reference NFPA standards for PPE. </a:t>
            </a:r>
            <a:endParaRPr lang="en-US" altLang="en-US" sz="2300">
              <a:cs typeface="Arial"/>
            </a:endParaRPr>
          </a:p>
          <a:p>
            <a:r>
              <a:rPr lang="en-US" altLang="en-US" sz="2300"/>
              <a:t>Requires training consistent with NFPA standards already in use.</a:t>
            </a:r>
            <a:endParaRPr lang="en-US" altLang="en-US" sz="2300">
              <a:cs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46C65-00D0-2F3F-4A87-9F7566ED1A73}"/>
              </a:ext>
            </a:extLst>
          </p:cNvPr>
          <p:cNvSpPr>
            <a:spLocks noGrp="1"/>
          </p:cNvSpPr>
          <p:nvPr>
            <p:ph type="title"/>
          </p:nvPr>
        </p:nvSpPr>
        <p:spPr>
          <a:xfrm>
            <a:off x="0" y="460984"/>
            <a:ext cx="8001000" cy="285250"/>
          </a:xfrm>
        </p:spPr>
        <p:txBody>
          <a:bodyPr/>
          <a:lstStyle/>
          <a:p>
            <a:pPr algn="ctr"/>
            <a:r>
              <a:rPr lang="en-US" b="1" dirty="0">
                <a:cs typeface="Arial"/>
              </a:rPr>
              <a:t>Outline of the </a:t>
            </a:r>
            <a:br>
              <a:rPr lang="en-US" b="1" dirty="0">
                <a:cs typeface="Arial"/>
              </a:rPr>
            </a:br>
            <a:r>
              <a:rPr lang="en-US" b="1" dirty="0">
                <a:cs typeface="Arial"/>
              </a:rPr>
              <a:t>Federal Register Notice </a:t>
            </a:r>
          </a:p>
        </p:txBody>
      </p:sp>
      <p:sp>
        <p:nvSpPr>
          <p:cNvPr id="3" name="Content Placeholder 2">
            <a:extLst>
              <a:ext uri="{FF2B5EF4-FFF2-40B4-BE49-F238E27FC236}">
                <a16:creationId xmlns:a16="http://schemas.microsoft.com/office/drawing/2014/main" id="{0098F8CC-E297-515A-16F1-AF672B8BF864}"/>
              </a:ext>
            </a:extLst>
          </p:cNvPr>
          <p:cNvSpPr>
            <a:spLocks noGrp="1"/>
          </p:cNvSpPr>
          <p:nvPr>
            <p:ph idx="1"/>
          </p:nvPr>
        </p:nvSpPr>
        <p:spPr>
          <a:xfrm>
            <a:off x="533039" y="2252053"/>
            <a:ext cx="8229600" cy="4144963"/>
          </a:xfrm>
        </p:spPr>
        <p:txBody>
          <a:bodyPr/>
          <a:lstStyle/>
          <a:p>
            <a:r>
              <a:rPr lang="en-US" sz="2800" dirty="0">
                <a:cs typeface="Arial"/>
              </a:rPr>
              <a:t>Background</a:t>
            </a:r>
          </a:p>
          <a:p>
            <a:r>
              <a:rPr lang="en-US" sz="2800" dirty="0">
                <a:cs typeface="Arial"/>
              </a:rPr>
              <a:t>Legal Authority</a:t>
            </a:r>
          </a:p>
          <a:p>
            <a:r>
              <a:rPr lang="en-US" sz="2800" dirty="0">
                <a:cs typeface="Arial"/>
              </a:rPr>
              <a:t>Issues &amp; Questions</a:t>
            </a:r>
          </a:p>
          <a:p>
            <a:r>
              <a:rPr lang="en-US" sz="2800" dirty="0">
                <a:cs typeface="Arial"/>
              </a:rPr>
              <a:t>Summary and Explanation of the Proposed Rule</a:t>
            </a:r>
          </a:p>
          <a:p>
            <a:r>
              <a:rPr lang="en-US" sz="2800" dirty="0">
                <a:cs typeface="Arial"/>
              </a:rPr>
              <a:t>Preliminary Economic Analysis (Costs/Benefits)</a:t>
            </a:r>
          </a:p>
          <a:p>
            <a:r>
              <a:rPr lang="en-US" sz="2800" dirty="0">
                <a:cs typeface="Arial"/>
              </a:rPr>
              <a:t>State Plan Requirements</a:t>
            </a:r>
          </a:p>
          <a:p>
            <a:r>
              <a:rPr lang="en-US" sz="2800" dirty="0">
                <a:cs typeface="Arial"/>
              </a:rPr>
              <a:t>Regulatory Text</a:t>
            </a:r>
          </a:p>
        </p:txBody>
      </p:sp>
    </p:spTree>
    <p:extLst>
      <p:ext uri="{BB962C8B-B14F-4D97-AF65-F5344CB8AC3E}">
        <p14:creationId xmlns:p14="http://schemas.microsoft.com/office/powerpoint/2010/main" val="494086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2BA4B8E2-744E-50EC-8B9C-7EA2A2451856}"/>
              </a:ext>
            </a:extLst>
          </p:cNvPr>
          <p:cNvSpPr>
            <a:spLocks noGrp="1" noChangeArrowheads="1"/>
          </p:cNvSpPr>
          <p:nvPr>
            <p:ph type="title"/>
          </p:nvPr>
        </p:nvSpPr>
        <p:spPr>
          <a:xfrm>
            <a:off x="-32502" y="0"/>
            <a:ext cx="8001000" cy="609600"/>
          </a:xfrm>
        </p:spPr>
        <p:txBody>
          <a:bodyPr/>
          <a:lstStyle/>
          <a:p>
            <a:pPr algn="ctr" eaLnBrk="1" hangingPunct="1"/>
            <a:br>
              <a:rPr lang="en-US" altLang="en-US" b="1"/>
            </a:br>
            <a:r>
              <a:rPr lang="en-US" altLang="en-US" b="1"/>
              <a:t>Outline of the Proposed Rule</a:t>
            </a:r>
          </a:p>
        </p:txBody>
      </p:sp>
      <p:sp>
        <p:nvSpPr>
          <p:cNvPr id="3" name="Content Placeholder 2">
            <a:extLst>
              <a:ext uri="{FF2B5EF4-FFF2-40B4-BE49-F238E27FC236}">
                <a16:creationId xmlns:a16="http://schemas.microsoft.com/office/drawing/2014/main" id="{08AAE3F8-FA6C-0127-6190-0C52EAF6F58C}"/>
              </a:ext>
            </a:extLst>
          </p:cNvPr>
          <p:cNvSpPr>
            <a:spLocks noGrp="1"/>
          </p:cNvSpPr>
          <p:nvPr>
            <p:ph idx="1"/>
          </p:nvPr>
        </p:nvSpPr>
        <p:spPr/>
        <p:txBody>
          <a:bodyPr/>
          <a:lstStyle/>
          <a:p>
            <a:pPr marL="0" indent="0" eaLnBrk="1" hangingPunct="1">
              <a:spcBef>
                <a:spcPts val="0"/>
              </a:spcBef>
              <a:spcAft>
                <a:spcPts val="1200"/>
              </a:spcAft>
              <a:buNone/>
              <a:defRPr/>
            </a:pPr>
            <a:r>
              <a:rPr lang="en-US" sz="2400"/>
              <a:t>(a) Scope</a:t>
            </a:r>
          </a:p>
          <a:p>
            <a:pPr marL="0" indent="0" eaLnBrk="1" hangingPunct="1">
              <a:spcBef>
                <a:spcPts val="0"/>
              </a:spcBef>
              <a:spcAft>
                <a:spcPts val="1200"/>
              </a:spcAft>
              <a:buNone/>
              <a:defRPr/>
            </a:pPr>
            <a:r>
              <a:rPr lang="en-US" sz="2400"/>
              <a:t>(b) Definitions</a:t>
            </a:r>
          </a:p>
          <a:p>
            <a:pPr marL="0" indent="0" eaLnBrk="1" hangingPunct="1">
              <a:spcBef>
                <a:spcPts val="0"/>
              </a:spcBef>
              <a:spcAft>
                <a:spcPts val="1200"/>
              </a:spcAft>
              <a:buNone/>
              <a:defRPr/>
            </a:pPr>
            <a:r>
              <a:rPr lang="en-US" sz="2400"/>
              <a:t>(c) Organization of Workplace Emergency Response 	Teams, Establishment of </a:t>
            </a:r>
            <a:r>
              <a:rPr lang="en-US" sz="2400" err="1"/>
              <a:t>Emerg</a:t>
            </a:r>
            <a:r>
              <a:rPr lang="en-US" sz="2400"/>
              <a:t>. Resp. Program</a:t>
            </a:r>
          </a:p>
          <a:p>
            <a:pPr marL="0" indent="0" eaLnBrk="1" hangingPunct="1">
              <a:spcBef>
                <a:spcPts val="0"/>
              </a:spcBef>
              <a:spcAft>
                <a:spcPts val="1200"/>
              </a:spcAft>
              <a:buNone/>
              <a:defRPr/>
            </a:pPr>
            <a:r>
              <a:rPr lang="en-US" sz="2400"/>
              <a:t>(d) Establishment of  ERP by Emergency Service 	Organizations</a:t>
            </a:r>
          </a:p>
          <a:p>
            <a:pPr marL="0" indent="0" eaLnBrk="1" hangingPunct="1">
              <a:spcBef>
                <a:spcPts val="0"/>
              </a:spcBef>
              <a:spcAft>
                <a:spcPts val="1200"/>
              </a:spcAft>
              <a:buNone/>
              <a:defRPr/>
            </a:pPr>
            <a:r>
              <a:rPr lang="en-US" sz="2400"/>
              <a:t>(e) Employee Participation</a:t>
            </a:r>
          </a:p>
          <a:p>
            <a:pPr marL="0" indent="0" eaLnBrk="1" hangingPunct="1">
              <a:spcBef>
                <a:spcPts val="0"/>
              </a:spcBef>
              <a:spcAft>
                <a:spcPts val="1200"/>
              </a:spcAft>
              <a:buNone/>
              <a:defRPr/>
            </a:pPr>
            <a:r>
              <a:rPr lang="en-US" sz="2400"/>
              <a:t>(f) Risk Management Plan</a:t>
            </a:r>
          </a:p>
          <a:p>
            <a:pPr marL="0" indent="0" eaLnBrk="1" hangingPunct="1">
              <a:spcBef>
                <a:spcPts val="0"/>
              </a:spcBef>
              <a:spcAft>
                <a:spcPts val="1200"/>
              </a:spcAft>
              <a:buNone/>
              <a:defRPr/>
            </a:pPr>
            <a:r>
              <a:rPr lang="en-US" sz="2400"/>
              <a:t>(g) Medical and Physical Requirements</a:t>
            </a:r>
          </a:p>
          <a:p>
            <a:pPr marL="457200" indent="-457200" eaLnBrk="1" hangingPunct="1">
              <a:spcBef>
                <a:spcPts val="0"/>
              </a:spcBef>
              <a:spcAft>
                <a:spcPts val="1200"/>
              </a:spcAft>
              <a:buAutoNum type="alphaLcParenBoth"/>
              <a:defRPr/>
            </a:pPr>
            <a:endParaRPr lang="en-US" sz="2000"/>
          </a:p>
          <a:p>
            <a:pPr eaLnBrk="1" hangingPunct="1">
              <a:spcBef>
                <a:spcPts val="0"/>
              </a:spcBef>
              <a:spcAft>
                <a:spcPts val="1200"/>
              </a:spcAft>
              <a:defRPr/>
            </a:pPr>
            <a:endParaRPr lang="en-US" sz="2400" b="1"/>
          </a:p>
          <a:p>
            <a:pPr marL="0" indent="0" eaLnBrk="1" hangingPunct="1">
              <a:buFontTx/>
              <a:buNone/>
              <a:defRPr/>
            </a:pPr>
            <a:r>
              <a:rPr lang="en-US" sz="2000"/>
              <a:t> </a:t>
            </a:r>
          </a:p>
          <a:p>
            <a:pPr marL="0" indent="0" eaLnBrk="1" hangingPunct="1">
              <a:buFontTx/>
              <a:buNone/>
              <a:defRPr/>
            </a:pPr>
            <a:endParaRPr lang="en-US" sz="20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2BA4B8E2-744E-50EC-8B9C-7EA2A2451856}"/>
              </a:ext>
            </a:extLst>
          </p:cNvPr>
          <p:cNvSpPr>
            <a:spLocks noGrp="1" noChangeArrowheads="1"/>
          </p:cNvSpPr>
          <p:nvPr>
            <p:ph type="title"/>
          </p:nvPr>
        </p:nvSpPr>
        <p:spPr/>
        <p:txBody>
          <a:bodyPr/>
          <a:lstStyle/>
          <a:p>
            <a:pPr algn="ctr" eaLnBrk="1" hangingPunct="1"/>
            <a:br>
              <a:rPr lang="en-US" altLang="en-US" b="1"/>
            </a:br>
            <a:r>
              <a:rPr lang="en-US" altLang="en-US" b="1"/>
              <a:t>Outline of the Proposed Rule</a:t>
            </a:r>
          </a:p>
        </p:txBody>
      </p:sp>
      <p:sp>
        <p:nvSpPr>
          <p:cNvPr id="3" name="Content Placeholder 2">
            <a:extLst>
              <a:ext uri="{FF2B5EF4-FFF2-40B4-BE49-F238E27FC236}">
                <a16:creationId xmlns:a16="http://schemas.microsoft.com/office/drawing/2014/main" id="{08AAE3F8-FA6C-0127-6190-0C52EAF6F58C}"/>
              </a:ext>
            </a:extLst>
          </p:cNvPr>
          <p:cNvSpPr>
            <a:spLocks noGrp="1"/>
          </p:cNvSpPr>
          <p:nvPr>
            <p:ph idx="1"/>
          </p:nvPr>
        </p:nvSpPr>
        <p:spPr/>
        <p:txBody>
          <a:bodyPr/>
          <a:lstStyle/>
          <a:p>
            <a:pPr marL="0" indent="0" eaLnBrk="1" hangingPunct="1">
              <a:spcBef>
                <a:spcPts val="0"/>
              </a:spcBef>
              <a:spcAft>
                <a:spcPts val="1200"/>
              </a:spcAft>
              <a:buNone/>
              <a:defRPr/>
            </a:pPr>
            <a:r>
              <a:rPr lang="en-US" sz="2400" dirty="0"/>
              <a:t>(h) Training</a:t>
            </a:r>
          </a:p>
          <a:p>
            <a:pPr marL="0" indent="0" eaLnBrk="1" hangingPunct="1">
              <a:spcBef>
                <a:spcPts val="0"/>
              </a:spcBef>
              <a:spcAft>
                <a:spcPts val="1200"/>
              </a:spcAft>
              <a:buNone/>
              <a:defRPr/>
            </a:pPr>
            <a:r>
              <a:rPr lang="en-US" sz="2400" dirty="0"/>
              <a:t>(</a:t>
            </a:r>
            <a:r>
              <a:rPr lang="en-US" sz="2400" dirty="0" err="1"/>
              <a:t>i</a:t>
            </a:r>
            <a:r>
              <a:rPr lang="en-US" sz="2400" dirty="0"/>
              <a:t>) Workplace Employer Facility Preparedness</a:t>
            </a:r>
          </a:p>
          <a:p>
            <a:pPr marL="0" indent="0" eaLnBrk="1" hangingPunct="1">
              <a:spcBef>
                <a:spcPts val="0"/>
              </a:spcBef>
              <a:spcAft>
                <a:spcPts val="1200"/>
              </a:spcAft>
              <a:buNone/>
              <a:defRPr/>
            </a:pPr>
            <a:r>
              <a:rPr lang="en-US" sz="2400" dirty="0"/>
              <a:t>(j) Emergency Service Org. Facility Preparedness</a:t>
            </a:r>
          </a:p>
          <a:p>
            <a:pPr marL="0" indent="0" eaLnBrk="1" hangingPunct="1">
              <a:spcBef>
                <a:spcPts val="0"/>
              </a:spcBef>
              <a:spcAft>
                <a:spcPts val="1200"/>
              </a:spcAft>
              <a:buNone/>
              <a:defRPr/>
            </a:pPr>
            <a:r>
              <a:rPr lang="en-US" sz="2400" dirty="0"/>
              <a:t>(k) Equipment and PPE</a:t>
            </a:r>
          </a:p>
          <a:p>
            <a:pPr marL="0" indent="0" eaLnBrk="1" hangingPunct="1">
              <a:spcBef>
                <a:spcPts val="0"/>
              </a:spcBef>
              <a:spcAft>
                <a:spcPts val="1200"/>
              </a:spcAft>
              <a:buNone/>
              <a:defRPr/>
            </a:pPr>
            <a:r>
              <a:rPr lang="en-US" sz="2400" dirty="0"/>
              <a:t>(l) Vehicle Preparedness and Operation</a:t>
            </a:r>
          </a:p>
          <a:p>
            <a:pPr marL="0" indent="0" eaLnBrk="1" hangingPunct="1">
              <a:spcBef>
                <a:spcPts val="0"/>
              </a:spcBef>
              <a:spcAft>
                <a:spcPts val="1200"/>
              </a:spcAft>
              <a:buNone/>
              <a:defRPr/>
            </a:pPr>
            <a:r>
              <a:rPr lang="en-US" sz="2400" dirty="0"/>
              <a:t>(m) Workplace Employer Pre-Incident Planning</a:t>
            </a:r>
          </a:p>
          <a:p>
            <a:pPr marL="0" indent="0" eaLnBrk="1" hangingPunct="1">
              <a:spcBef>
                <a:spcPts val="0"/>
              </a:spcBef>
              <a:spcAft>
                <a:spcPts val="1200"/>
              </a:spcAft>
              <a:buNone/>
              <a:defRPr/>
            </a:pPr>
            <a:r>
              <a:rPr lang="en-US" sz="2400" dirty="0"/>
              <a:t>(n) Emergency Service Org. Pre-Incident Planning</a:t>
            </a:r>
          </a:p>
          <a:p>
            <a:pPr marL="0" indent="0" eaLnBrk="1" hangingPunct="1">
              <a:spcBef>
                <a:spcPts val="0"/>
              </a:spcBef>
              <a:spcAft>
                <a:spcPts val="1200"/>
              </a:spcAft>
              <a:buNone/>
              <a:defRPr/>
            </a:pPr>
            <a:endParaRPr lang="en-US" sz="2400" b="1" dirty="0"/>
          </a:p>
          <a:p>
            <a:pPr marL="0" indent="0" eaLnBrk="1" hangingPunct="1">
              <a:buFontTx/>
              <a:buNone/>
              <a:defRPr/>
            </a:pPr>
            <a:r>
              <a:rPr lang="en-US" sz="2000" dirty="0"/>
              <a:t> </a:t>
            </a:r>
          </a:p>
          <a:p>
            <a:pPr marL="0" indent="0" eaLnBrk="1" hangingPunct="1">
              <a:buFontTx/>
              <a:buNone/>
              <a:defRPr/>
            </a:pPr>
            <a:endParaRPr lang="en-US" sz="2000" dirty="0"/>
          </a:p>
        </p:txBody>
      </p:sp>
    </p:spTree>
    <p:extLst>
      <p:ext uri="{BB962C8B-B14F-4D97-AF65-F5344CB8AC3E}">
        <p14:creationId xmlns:p14="http://schemas.microsoft.com/office/powerpoint/2010/main" val="28748932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2BA4B8E2-744E-50EC-8B9C-7EA2A2451856}"/>
              </a:ext>
            </a:extLst>
          </p:cNvPr>
          <p:cNvSpPr>
            <a:spLocks noGrp="1" noChangeArrowheads="1"/>
          </p:cNvSpPr>
          <p:nvPr>
            <p:ph type="title"/>
          </p:nvPr>
        </p:nvSpPr>
        <p:spPr/>
        <p:txBody>
          <a:bodyPr/>
          <a:lstStyle/>
          <a:p>
            <a:pPr algn="ctr" eaLnBrk="1" hangingPunct="1"/>
            <a:br>
              <a:rPr lang="en-US" altLang="en-US" b="1"/>
            </a:br>
            <a:r>
              <a:rPr lang="en-US" altLang="en-US" b="1"/>
              <a:t>Outline of the Proposed Rule</a:t>
            </a:r>
          </a:p>
        </p:txBody>
      </p:sp>
      <p:sp>
        <p:nvSpPr>
          <p:cNvPr id="3" name="Content Placeholder 2">
            <a:extLst>
              <a:ext uri="{FF2B5EF4-FFF2-40B4-BE49-F238E27FC236}">
                <a16:creationId xmlns:a16="http://schemas.microsoft.com/office/drawing/2014/main" id="{08AAE3F8-FA6C-0127-6190-0C52EAF6F58C}"/>
              </a:ext>
            </a:extLst>
          </p:cNvPr>
          <p:cNvSpPr>
            <a:spLocks noGrp="1"/>
          </p:cNvSpPr>
          <p:nvPr>
            <p:ph idx="1"/>
          </p:nvPr>
        </p:nvSpPr>
        <p:spPr/>
        <p:txBody>
          <a:bodyPr/>
          <a:lstStyle/>
          <a:p>
            <a:pPr marL="0" indent="0" eaLnBrk="1" hangingPunct="1">
              <a:spcBef>
                <a:spcPts val="0"/>
              </a:spcBef>
              <a:spcAft>
                <a:spcPts val="1200"/>
              </a:spcAft>
              <a:buNone/>
              <a:defRPr/>
            </a:pPr>
            <a:r>
              <a:rPr lang="en-US" sz="2400"/>
              <a:t>(o) Incident Management System Development</a:t>
            </a:r>
          </a:p>
          <a:p>
            <a:pPr marL="0" indent="0" eaLnBrk="1" hangingPunct="1">
              <a:spcBef>
                <a:spcPts val="0"/>
              </a:spcBef>
              <a:spcAft>
                <a:spcPts val="1200"/>
              </a:spcAft>
              <a:buNone/>
              <a:defRPr/>
            </a:pPr>
            <a:r>
              <a:rPr lang="en-US" sz="2400"/>
              <a:t>(p) Emergency Incident Operations</a:t>
            </a:r>
          </a:p>
          <a:p>
            <a:pPr marL="0" indent="0" eaLnBrk="1" hangingPunct="1">
              <a:spcBef>
                <a:spcPts val="0"/>
              </a:spcBef>
              <a:spcAft>
                <a:spcPts val="1200"/>
              </a:spcAft>
              <a:buNone/>
              <a:defRPr/>
            </a:pPr>
            <a:r>
              <a:rPr lang="en-US" sz="2400"/>
              <a:t>(q) Standard Operating Procedures</a:t>
            </a:r>
          </a:p>
          <a:p>
            <a:pPr marL="0" indent="0" eaLnBrk="1" hangingPunct="1">
              <a:spcBef>
                <a:spcPts val="0"/>
              </a:spcBef>
              <a:spcAft>
                <a:spcPts val="1200"/>
              </a:spcAft>
              <a:buNone/>
              <a:defRPr/>
            </a:pPr>
            <a:r>
              <a:rPr lang="en-US" sz="2400"/>
              <a:t>(r) Post-Incident Analysis</a:t>
            </a:r>
          </a:p>
          <a:p>
            <a:pPr marL="0" indent="0" eaLnBrk="1" hangingPunct="1">
              <a:spcBef>
                <a:spcPts val="0"/>
              </a:spcBef>
              <a:spcAft>
                <a:spcPts val="1200"/>
              </a:spcAft>
              <a:buNone/>
              <a:defRPr/>
            </a:pPr>
            <a:r>
              <a:rPr lang="en-US" sz="2400"/>
              <a:t>(s) Program Evaluation</a:t>
            </a:r>
          </a:p>
          <a:p>
            <a:pPr marL="0" indent="0" eaLnBrk="1" hangingPunct="1">
              <a:spcBef>
                <a:spcPts val="0"/>
              </a:spcBef>
              <a:spcAft>
                <a:spcPts val="1200"/>
              </a:spcAft>
              <a:buNone/>
              <a:defRPr/>
            </a:pPr>
            <a:r>
              <a:rPr lang="en-US" sz="2400"/>
              <a:t>(t) Severability (Legal-Provisions are separate and severable)</a:t>
            </a:r>
          </a:p>
          <a:p>
            <a:pPr marL="0" indent="0" eaLnBrk="1" hangingPunct="1">
              <a:spcBef>
                <a:spcPts val="0"/>
              </a:spcBef>
              <a:spcAft>
                <a:spcPts val="1200"/>
              </a:spcAft>
              <a:buNone/>
              <a:defRPr/>
            </a:pPr>
            <a:endParaRPr lang="en-US" sz="2400" b="1"/>
          </a:p>
          <a:p>
            <a:pPr marL="0" indent="0" eaLnBrk="1" hangingPunct="1">
              <a:buFontTx/>
              <a:buNone/>
              <a:defRPr/>
            </a:pPr>
            <a:r>
              <a:rPr lang="en-US" sz="2000"/>
              <a:t> </a:t>
            </a:r>
          </a:p>
          <a:p>
            <a:pPr marL="0" indent="0" eaLnBrk="1" hangingPunct="1">
              <a:buFontTx/>
              <a:buNone/>
              <a:defRPr/>
            </a:pPr>
            <a:endParaRPr lang="en-US" sz="2000"/>
          </a:p>
        </p:txBody>
      </p:sp>
    </p:spTree>
    <p:extLst>
      <p:ext uri="{BB962C8B-B14F-4D97-AF65-F5344CB8AC3E}">
        <p14:creationId xmlns:p14="http://schemas.microsoft.com/office/powerpoint/2010/main" val="7387196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7CC18-5B77-7E35-E773-3A33E8BE8C90}"/>
              </a:ext>
            </a:extLst>
          </p:cNvPr>
          <p:cNvSpPr>
            <a:spLocks noGrp="1"/>
          </p:cNvSpPr>
          <p:nvPr>
            <p:ph type="title"/>
          </p:nvPr>
        </p:nvSpPr>
        <p:spPr>
          <a:xfrm>
            <a:off x="0" y="0"/>
            <a:ext cx="8001000" cy="685800"/>
          </a:xfrm>
        </p:spPr>
        <p:txBody>
          <a:bodyPr/>
          <a:lstStyle/>
          <a:p>
            <a:pPr algn="ctr"/>
            <a:br>
              <a:rPr lang="en-US"/>
            </a:br>
            <a:r>
              <a:rPr lang="en-US" b="1"/>
              <a:t>Preliminary Economic Analysis</a:t>
            </a:r>
          </a:p>
        </p:txBody>
      </p:sp>
      <p:sp>
        <p:nvSpPr>
          <p:cNvPr id="3" name="Content Placeholder 2">
            <a:extLst>
              <a:ext uri="{FF2B5EF4-FFF2-40B4-BE49-F238E27FC236}">
                <a16:creationId xmlns:a16="http://schemas.microsoft.com/office/drawing/2014/main" id="{95B332DF-74DD-C287-B9B3-926A1CA0810D}"/>
              </a:ext>
            </a:extLst>
          </p:cNvPr>
          <p:cNvSpPr>
            <a:spLocks noGrp="1"/>
          </p:cNvSpPr>
          <p:nvPr>
            <p:ph idx="1"/>
          </p:nvPr>
        </p:nvSpPr>
        <p:spPr/>
        <p:txBody>
          <a:bodyPr/>
          <a:lstStyle/>
          <a:p>
            <a:r>
              <a:rPr lang="en-US" sz="2000">
                <a:cs typeface="Arial"/>
              </a:rPr>
              <a:t>The rule is a </a:t>
            </a:r>
            <a:r>
              <a:rPr lang="en-US" sz="2000" b="1" u="sng">
                <a:cs typeface="Arial"/>
              </a:rPr>
              <a:t>significant regulatory action</a:t>
            </a:r>
            <a:r>
              <a:rPr lang="en-US" sz="2000">
                <a:cs typeface="Arial"/>
              </a:rPr>
              <a:t> under section 3(f)(1) of E.0. 12866, as amended by E.0. 14094.</a:t>
            </a:r>
          </a:p>
          <a:p>
            <a:pPr>
              <a:spcBef>
                <a:spcPts val="20"/>
              </a:spcBef>
            </a:pPr>
            <a:endParaRPr lang="en-US" sz="2000">
              <a:cs typeface="Arial"/>
            </a:endParaRPr>
          </a:p>
          <a:p>
            <a:r>
              <a:rPr lang="en-US" sz="2000">
                <a:cs typeface="Arial"/>
              </a:rPr>
              <a:t>The rule will affect </a:t>
            </a:r>
            <a:r>
              <a:rPr lang="en-US" sz="2000" b="1" u="sng">
                <a:cs typeface="Arial"/>
              </a:rPr>
              <a:t>22,552</a:t>
            </a:r>
            <a:r>
              <a:rPr lang="en-US" sz="2000">
                <a:cs typeface="Arial"/>
              </a:rPr>
              <a:t> Emergency Service Organizations and Workplace Emergency Response Teams with </a:t>
            </a:r>
            <a:r>
              <a:rPr lang="en-US" sz="2000" b="1" u="sng">
                <a:cs typeface="Arial"/>
              </a:rPr>
              <a:t>1,142,733</a:t>
            </a:r>
            <a:r>
              <a:rPr lang="en-US" sz="2000">
                <a:cs typeface="Arial"/>
              </a:rPr>
              <a:t> responders and team members.</a:t>
            </a:r>
          </a:p>
          <a:p>
            <a:pPr>
              <a:spcBef>
                <a:spcPts val="20"/>
              </a:spcBef>
            </a:pPr>
            <a:endParaRPr lang="en-US" sz="2000">
              <a:cs typeface="Arial"/>
            </a:endParaRPr>
          </a:p>
          <a:p>
            <a:r>
              <a:rPr lang="en-US" sz="2000">
                <a:cs typeface="Arial"/>
              </a:rPr>
              <a:t>The ER proposal </a:t>
            </a:r>
            <a:r>
              <a:rPr lang="en-US" sz="2000" b="1" u="sng">
                <a:cs typeface="Arial"/>
              </a:rPr>
              <a:t>costs would be less than one percent of revenues</a:t>
            </a:r>
            <a:r>
              <a:rPr lang="en-US" sz="2000">
                <a:cs typeface="Arial"/>
              </a:rPr>
              <a:t> to ESOs and WEREs as a whole.</a:t>
            </a:r>
          </a:p>
          <a:p>
            <a:pPr>
              <a:spcBef>
                <a:spcPts val="20"/>
              </a:spcBef>
            </a:pPr>
            <a:endParaRPr lang="en-US" sz="2000">
              <a:cs typeface="Arial"/>
            </a:endParaRPr>
          </a:p>
          <a:p>
            <a:r>
              <a:rPr lang="en-US" sz="2000">
                <a:cs typeface="Arial"/>
              </a:rPr>
              <a:t>Preventing approximately </a:t>
            </a:r>
            <a:r>
              <a:rPr lang="en-US" sz="2000" b="1" u="sng">
                <a:cs typeface="Arial"/>
              </a:rPr>
              <a:t>11,000 injuries and 61 fatalities annually</a:t>
            </a:r>
            <a:r>
              <a:rPr lang="en-US" sz="2000">
                <a:cs typeface="Arial"/>
              </a:rPr>
              <a:t>, the net benefits of the proposal are expected to be </a:t>
            </a:r>
            <a:r>
              <a:rPr lang="en-US" sz="2000" b="1" u="sng">
                <a:cs typeface="Arial"/>
              </a:rPr>
              <a:t>$2.0 billion per year (three percent discount rate).</a:t>
            </a:r>
          </a:p>
          <a:p>
            <a:endParaRPr lang="en-US" sz="2000">
              <a:cs typeface="Arial"/>
            </a:endParaRPr>
          </a:p>
        </p:txBody>
      </p:sp>
    </p:spTree>
    <p:extLst>
      <p:ext uri="{BB962C8B-B14F-4D97-AF65-F5344CB8AC3E}">
        <p14:creationId xmlns:p14="http://schemas.microsoft.com/office/powerpoint/2010/main" val="3983934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BAC32-56B4-9A3E-83E2-7BE2C86673EF}"/>
              </a:ext>
            </a:extLst>
          </p:cNvPr>
          <p:cNvSpPr>
            <a:spLocks noGrp="1"/>
          </p:cNvSpPr>
          <p:nvPr>
            <p:ph type="title"/>
          </p:nvPr>
        </p:nvSpPr>
        <p:spPr>
          <a:xfrm>
            <a:off x="0" y="335858"/>
            <a:ext cx="8001000" cy="609600"/>
          </a:xfrm>
        </p:spPr>
        <p:txBody>
          <a:bodyPr/>
          <a:lstStyle/>
          <a:p>
            <a:pPr algn="ctr"/>
            <a:r>
              <a:rPr lang="en-US" b="1" dirty="0">
                <a:cs typeface="Arial"/>
              </a:rPr>
              <a:t>Presented by:</a:t>
            </a:r>
          </a:p>
        </p:txBody>
      </p:sp>
      <p:sp>
        <p:nvSpPr>
          <p:cNvPr id="3" name="Content Placeholder 2">
            <a:extLst>
              <a:ext uri="{FF2B5EF4-FFF2-40B4-BE49-F238E27FC236}">
                <a16:creationId xmlns:a16="http://schemas.microsoft.com/office/drawing/2014/main" id="{C8776314-15AE-CADE-E48D-3F314A79A493}"/>
              </a:ext>
            </a:extLst>
          </p:cNvPr>
          <p:cNvSpPr>
            <a:spLocks noGrp="1"/>
          </p:cNvSpPr>
          <p:nvPr>
            <p:ph idx="1"/>
          </p:nvPr>
        </p:nvSpPr>
        <p:spPr>
          <a:xfrm>
            <a:off x="554707" y="2652916"/>
            <a:ext cx="8229600" cy="4350811"/>
          </a:xfrm>
        </p:spPr>
        <p:txBody>
          <a:bodyPr/>
          <a:lstStyle/>
          <a:p>
            <a:pPr marL="0" indent="0">
              <a:buNone/>
            </a:pPr>
            <a:r>
              <a:rPr lang="en-US">
                <a:cs typeface="Arial"/>
              </a:rPr>
              <a:t>Mark Hagemann – Director</a:t>
            </a:r>
          </a:p>
          <a:p>
            <a:pPr marL="0" indent="0">
              <a:buNone/>
            </a:pPr>
            <a:r>
              <a:rPr lang="en-US" sz="2400">
                <a:cs typeface="Arial"/>
              </a:rPr>
              <a:t>Office of Safety Systems</a:t>
            </a:r>
          </a:p>
          <a:p>
            <a:pPr marL="0" indent="0">
              <a:buNone/>
            </a:pPr>
            <a:r>
              <a:rPr lang="en-US" sz="2400">
                <a:cs typeface="Arial"/>
              </a:rPr>
              <a:t>Directorate of Standards and Guidance</a:t>
            </a:r>
          </a:p>
          <a:p>
            <a:pPr marL="0" indent="0">
              <a:buNone/>
            </a:pPr>
            <a:endParaRPr lang="en-US" sz="2400">
              <a:cs typeface="Arial"/>
            </a:endParaRPr>
          </a:p>
          <a:p>
            <a:pPr marL="0" indent="0">
              <a:buNone/>
            </a:pPr>
            <a:r>
              <a:rPr lang="en-US">
                <a:cs typeface="Arial"/>
              </a:rPr>
              <a:t>Bill Hamilton – Fire Protection Engineer</a:t>
            </a:r>
          </a:p>
          <a:p>
            <a:pPr marL="0" indent="0">
              <a:buNone/>
            </a:pPr>
            <a:r>
              <a:rPr lang="en-US" sz="2400">
                <a:cs typeface="Arial"/>
              </a:rPr>
              <a:t>Office of Safety Systems</a:t>
            </a:r>
          </a:p>
          <a:p>
            <a:pPr marL="0" indent="0">
              <a:buNone/>
            </a:pPr>
            <a:r>
              <a:rPr lang="en-US" sz="2400">
                <a:cs typeface="Arial"/>
              </a:rPr>
              <a:t>Directorate of Standards and Guidance</a:t>
            </a:r>
          </a:p>
        </p:txBody>
      </p:sp>
    </p:spTree>
    <p:extLst>
      <p:ext uri="{BB962C8B-B14F-4D97-AF65-F5344CB8AC3E}">
        <p14:creationId xmlns:p14="http://schemas.microsoft.com/office/powerpoint/2010/main" val="23271200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F33AF1-50B2-80B4-A96E-1C91465E8D03}"/>
            </a:ext>
          </a:extLst>
        </p:cNvPr>
        <p:cNvGrpSpPr/>
        <p:nvPr/>
      </p:nvGrpSpPr>
      <p:grpSpPr>
        <a:xfrm>
          <a:off x="0" y="0"/>
          <a:ext cx="0" cy="0"/>
          <a:chOff x="0" y="0"/>
          <a:chExt cx="0" cy="0"/>
        </a:xfrm>
      </p:grpSpPr>
      <p:sp>
        <p:nvSpPr>
          <p:cNvPr id="21506" name="Title 1">
            <a:extLst>
              <a:ext uri="{FF2B5EF4-FFF2-40B4-BE49-F238E27FC236}">
                <a16:creationId xmlns:a16="http://schemas.microsoft.com/office/drawing/2014/main" id="{BA3EFCD5-56D1-173B-3967-2C5C1F6D5BC1}"/>
              </a:ext>
            </a:extLst>
          </p:cNvPr>
          <p:cNvSpPr>
            <a:spLocks noGrp="1" noChangeArrowheads="1"/>
          </p:cNvSpPr>
          <p:nvPr>
            <p:ph type="title"/>
          </p:nvPr>
        </p:nvSpPr>
        <p:spPr/>
        <p:txBody>
          <a:bodyPr/>
          <a:lstStyle/>
          <a:p>
            <a:pPr algn="ctr" eaLnBrk="1" hangingPunct="1"/>
            <a:br>
              <a:rPr lang="en-US" altLang="en-US" b="1"/>
            </a:br>
            <a:r>
              <a:rPr lang="en-US" altLang="en-US" b="1"/>
              <a:t>Opportunities for Public Comment</a:t>
            </a:r>
          </a:p>
        </p:txBody>
      </p:sp>
      <p:sp>
        <p:nvSpPr>
          <p:cNvPr id="3" name="Content Placeholder 2">
            <a:extLst>
              <a:ext uri="{FF2B5EF4-FFF2-40B4-BE49-F238E27FC236}">
                <a16:creationId xmlns:a16="http://schemas.microsoft.com/office/drawing/2014/main" id="{6B6BCC0B-BCC8-B740-F09A-0D2A9F81B7EA}"/>
              </a:ext>
            </a:extLst>
          </p:cNvPr>
          <p:cNvSpPr>
            <a:spLocks noGrp="1"/>
          </p:cNvSpPr>
          <p:nvPr>
            <p:ph idx="1"/>
          </p:nvPr>
        </p:nvSpPr>
        <p:spPr>
          <a:xfrm>
            <a:off x="457200" y="2332021"/>
            <a:ext cx="8229600" cy="3794142"/>
          </a:xfrm>
        </p:spPr>
        <p:txBody>
          <a:bodyPr/>
          <a:lstStyle/>
          <a:p>
            <a:pPr marL="0" indent="0">
              <a:spcBef>
                <a:spcPts val="0"/>
              </a:spcBef>
              <a:spcAft>
                <a:spcPts val="1200"/>
              </a:spcAft>
              <a:buNone/>
              <a:defRPr/>
            </a:pPr>
            <a:r>
              <a:rPr lang="en-US" sz="2800">
                <a:cs typeface="Arial"/>
              </a:rPr>
              <a:t>Feb. 5, 2024 – Official publication in </a:t>
            </a:r>
            <a:r>
              <a:rPr lang="en-US" sz="2800" i="1">
                <a:cs typeface="Arial"/>
              </a:rPr>
              <a:t>Federal Register </a:t>
            </a:r>
            <a:r>
              <a:rPr lang="en-US" sz="2800">
                <a:cs typeface="Arial"/>
              </a:rPr>
              <a:t>(90-day public written comment period begins).</a:t>
            </a:r>
            <a:endParaRPr lang="en-US"/>
          </a:p>
          <a:p>
            <a:pPr marL="0" indent="0">
              <a:spcBef>
                <a:spcPts val="0"/>
              </a:spcBef>
              <a:spcAft>
                <a:spcPts val="1200"/>
              </a:spcAft>
              <a:buNone/>
              <a:defRPr/>
            </a:pPr>
            <a:r>
              <a:rPr lang="en-US" sz="2800">
                <a:cs typeface="Arial"/>
              </a:rPr>
              <a:t>May 6, 2024 - Public written comment period closes. </a:t>
            </a:r>
          </a:p>
          <a:p>
            <a:pPr marL="0" indent="0">
              <a:spcBef>
                <a:spcPts val="0"/>
              </a:spcBef>
              <a:spcAft>
                <a:spcPts val="1200"/>
              </a:spcAft>
              <a:buNone/>
              <a:defRPr/>
            </a:pPr>
            <a:r>
              <a:rPr lang="en-US" sz="2800">
                <a:cs typeface="Arial"/>
              </a:rPr>
              <a:t>TBD – Public hearing with ALJ</a:t>
            </a:r>
          </a:p>
          <a:p>
            <a:pPr marL="0" indent="0">
              <a:spcBef>
                <a:spcPts val="0"/>
              </a:spcBef>
              <a:spcAft>
                <a:spcPts val="1200"/>
              </a:spcAft>
              <a:buNone/>
              <a:defRPr/>
            </a:pPr>
            <a:r>
              <a:rPr lang="en-US" sz="2800">
                <a:cs typeface="Arial"/>
              </a:rPr>
              <a:t>TBD – Post-hearing written comments</a:t>
            </a:r>
          </a:p>
          <a:p>
            <a:pPr marL="0" indent="0">
              <a:spcBef>
                <a:spcPts val="0"/>
              </a:spcBef>
              <a:spcAft>
                <a:spcPts val="1200"/>
              </a:spcAft>
              <a:buNone/>
              <a:defRPr/>
            </a:pPr>
            <a:r>
              <a:rPr lang="en-US" sz="2800">
                <a:cs typeface="Arial"/>
              </a:rPr>
              <a:t>TBD – Post-hearing legal briefs</a:t>
            </a:r>
          </a:p>
          <a:p>
            <a:pPr marL="0" indent="0" eaLnBrk="1" hangingPunct="1">
              <a:spcBef>
                <a:spcPts val="0"/>
              </a:spcBef>
              <a:spcAft>
                <a:spcPts val="1200"/>
              </a:spcAft>
              <a:buNone/>
              <a:defRPr/>
            </a:pPr>
            <a:endParaRPr lang="en-US" sz="2800" b="1">
              <a:cs typeface="Arial"/>
            </a:endParaRPr>
          </a:p>
          <a:p>
            <a:pPr marL="0" indent="0" eaLnBrk="1" hangingPunct="1">
              <a:buNone/>
              <a:defRPr/>
            </a:pPr>
            <a:endParaRPr lang="en-US" sz="2000">
              <a:cs typeface="Arial"/>
            </a:endParaRPr>
          </a:p>
          <a:p>
            <a:pPr marL="0" indent="0" eaLnBrk="1" hangingPunct="1">
              <a:buNone/>
              <a:defRPr/>
            </a:pPr>
            <a:endParaRPr lang="en-US" sz="2000">
              <a:cs typeface="Arial"/>
            </a:endParaRPr>
          </a:p>
        </p:txBody>
      </p:sp>
    </p:spTree>
    <p:extLst>
      <p:ext uri="{BB962C8B-B14F-4D97-AF65-F5344CB8AC3E}">
        <p14:creationId xmlns:p14="http://schemas.microsoft.com/office/powerpoint/2010/main" val="27500704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91696-77E6-6054-140D-C7388C685607}"/>
              </a:ext>
            </a:extLst>
          </p:cNvPr>
          <p:cNvSpPr>
            <a:spLocks noGrp="1"/>
          </p:cNvSpPr>
          <p:nvPr>
            <p:ph type="title"/>
          </p:nvPr>
        </p:nvSpPr>
        <p:spPr>
          <a:xfrm>
            <a:off x="0" y="541706"/>
            <a:ext cx="8001000" cy="67894"/>
          </a:xfrm>
        </p:spPr>
        <p:txBody>
          <a:bodyPr/>
          <a:lstStyle/>
          <a:p>
            <a:pPr algn="ctr"/>
            <a:r>
              <a:rPr lang="en-US" b="1" dirty="0">
                <a:cs typeface="Arial"/>
              </a:rPr>
              <a:t>Rulemaking Webpage</a:t>
            </a:r>
          </a:p>
        </p:txBody>
      </p:sp>
      <p:sp>
        <p:nvSpPr>
          <p:cNvPr id="3" name="Content Placeholder 2">
            <a:extLst>
              <a:ext uri="{FF2B5EF4-FFF2-40B4-BE49-F238E27FC236}">
                <a16:creationId xmlns:a16="http://schemas.microsoft.com/office/drawing/2014/main" id="{40F8783E-AC04-5902-9B6A-72D4CAF9C201}"/>
              </a:ext>
            </a:extLst>
          </p:cNvPr>
          <p:cNvSpPr>
            <a:spLocks noGrp="1"/>
          </p:cNvSpPr>
          <p:nvPr>
            <p:ph idx="1"/>
          </p:nvPr>
        </p:nvSpPr>
        <p:spPr/>
        <p:txBody>
          <a:bodyPr/>
          <a:lstStyle/>
          <a:p>
            <a:pPr marL="0" indent="0">
              <a:buNone/>
            </a:pPr>
            <a:r>
              <a:rPr lang="en-US" dirty="0">
                <a:cs typeface="Arial"/>
              </a:rPr>
              <a:t>Emergency Response Rulemaking webpage </a:t>
            </a:r>
            <a:r>
              <a:rPr lang="en-US" sz="2400" dirty="0">
                <a:cs typeface="Arial"/>
              </a:rPr>
              <a:t>https://www.osha.gov/emergency-response/rulemaking</a:t>
            </a:r>
          </a:p>
          <a:p>
            <a:pPr marL="0" indent="0">
              <a:buNone/>
            </a:pPr>
            <a:r>
              <a:rPr lang="en-US" dirty="0">
                <a:cs typeface="Arial"/>
              </a:rPr>
              <a:t>Includes links to:</a:t>
            </a:r>
          </a:p>
          <a:p>
            <a:pPr>
              <a:buFont typeface="Arial"/>
              <a:buChar char="•"/>
            </a:pPr>
            <a:r>
              <a:rPr lang="en-US" sz="2400" dirty="0">
                <a:ea typeface="+mn-lt"/>
                <a:cs typeface="+mn-lt"/>
              </a:rPr>
              <a:t>https://www.federalregister.gov/documents/2024/02/05/2023-28203/emergency-response-standard</a:t>
            </a:r>
          </a:p>
          <a:p>
            <a:pPr>
              <a:buFont typeface="Arial"/>
              <a:buChar char="•"/>
            </a:pPr>
            <a:r>
              <a:rPr lang="en-US" sz="2400" dirty="0">
                <a:ea typeface="+mn-lt"/>
                <a:cs typeface="+mn-lt"/>
              </a:rPr>
              <a:t>https://www.osha.gov/laws-regs/rulemakingprocess</a:t>
            </a:r>
          </a:p>
          <a:p>
            <a:pPr>
              <a:buFont typeface="Arial"/>
              <a:buChar char="•"/>
            </a:pPr>
            <a:r>
              <a:rPr lang="en-US" sz="2400" dirty="0">
                <a:ea typeface="+mn-lt"/>
                <a:cs typeface="+mn-lt"/>
              </a:rPr>
              <a:t>https://www.regulations.gov/docket/OSHA-2007-0073</a:t>
            </a:r>
          </a:p>
          <a:p>
            <a:pPr>
              <a:buFont typeface="Arial"/>
              <a:buChar char="•"/>
            </a:pPr>
            <a:r>
              <a:rPr lang="en-US" sz="2400" dirty="0">
                <a:ea typeface="+mn-lt"/>
                <a:cs typeface="+mn-lt"/>
              </a:rPr>
              <a:t>https://www.osha.gov/sites/default/files/ER_NPRM_Questions_and_Issues.pdf</a:t>
            </a:r>
            <a:endParaRPr lang="en-US" sz="2400" dirty="0">
              <a:cs typeface="Arial"/>
            </a:endParaRPr>
          </a:p>
          <a:p>
            <a:pPr>
              <a:buFont typeface="Arial"/>
              <a:buChar char="•"/>
            </a:pPr>
            <a:endParaRPr lang="en-US" sz="2400" dirty="0">
              <a:cs typeface="Arial"/>
            </a:endParaRPr>
          </a:p>
        </p:txBody>
      </p:sp>
    </p:spTree>
    <p:extLst>
      <p:ext uri="{BB962C8B-B14F-4D97-AF65-F5344CB8AC3E}">
        <p14:creationId xmlns:p14="http://schemas.microsoft.com/office/powerpoint/2010/main" val="655825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B8D72-7FB0-B15D-DE1B-13AF324905D6}"/>
              </a:ext>
            </a:extLst>
          </p:cNvPr>
          <p:cNvSpPr>
            <a:spLocks noGrp="1"/>
          </p:cNvSpPr>
          <p:nvPr>
            <p:ph type="title"/>
          </p:nvPr>
        </p:nvSpPr>
        <p:spPr>
          <a:xfrm>
            <a:off x="86673" y="390028"/>
            <a:ext cx="8001000" cy="609600"/>
          </a:xfrm>
        </p:spPr>
        <p:txBody>
          <a:bodyPr/>
          <a:lstStyle/>
          <a:p>
            <a:pPr algn="ctr"/>
            <a:r>
              <a:rPr lang="en-US" b="1" dirty="0">
                <a:cs typeface="Arial"/>
              </a:rPr>
              <a:t>We need your help!!</a:t>
            </a:r>
          </a:p>
        </p:txBody>
      </p:sp>
      <p:sp>
        <p:nvSpPr>
          <p:cNvPr id="3" name="Content Placeholder 2">
            <a:extLst>
              <a:ext uri="{FF2B5EF4-FFF2-40B4-BE49-F238E27FC236}">
                <a16:creationId xmlns:a16="http://schemas.microsoft.com/office/drawing/2014/main" id="{916E3C81-7C70-0235-A43E-A7BBD7C16C2F}"/>
              </a:ext>
            </a:extLst>
          </p:cNvPr>
          <p:cNvSpPr>
            <a:spLocks noGrp="1"/>
          </p:cNvSpPr>
          <p:nvPr>
            <p:ph idx="1"/>
          </p:nvPr>
        </p:nvSpPr>
        <p:spPr>
          <a:xfrm>
            <a:off x="457200" y="2280414"/>
            <a:ext cx="8229600" cy="3845749"/>
          </a:xfrm>
        </p:spPr>
        <p:txBody>
          <a:bodyPr/>
          <a:lstStyle/>
          <a:p>
            <a:r>
              <a:rPr lang="en-US">
                <a:cs typeface="Arial"/>
              </a:rPr>
              <a:t>OSHA encourages everyone (individuals and organizations) to submit comments, questions, concerns and any supporting information and data.</a:t>
            </a:r>
          </a:p>
          <a:p>
            <a:r>
              <a:rPr lang="en-US">
                <a:cs typeface="Arial"/>
              </a:rPr>
              <a:t>The more information we have to work with as we develop a final rule, the better the rule will be!</a:t>
            </a:r>
          </a:p>
        </p:txBody>
      </p:sp>
    </p:spTree>
    <p:extLst>
      <p:ext uri="{BB962C8B-B14F-4D97-AF65-F5344CB8AC3E}">
        <p14:creationId xmlns:p14="http://schemas.microsoft.com/office/powerpoint/2010/main" val="22036873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1D48A561-DD1B-98B9-46FD-84CD766AAE04}"/>
              </a:ext>
            </a:extLst>
          </p:cNvPr>
          <p:cNvSpPr>
            <a:spLocks noGrp="1" noChangeArrowheads="1"/>
          </p:cNvSpPr>
          <p:nvPr>
            <p:ph type="title"/>
          </p:nvPr>
        </p:nvSpPr>
        <p:spPr/>
        <p:txBody>
          <a:bodyPr/>
          <a:lstStyle/>
          <a:p>
            <a:pPr eaLnBrk="1" hangingPunct="1"/>
            <a:endParaRPr lang="en-US" altLang="en-US"/>
          </a:p>
        </p:txBody>
      </p:sp>
      <p:sp>
        <p:nvSpPr>
          <p:cNvPr id="31747" name="Rectangle 3">
            <a:extLst>
              <a:ext uri="{FF2B5EF4-FFF2-40B4-BE49-F238E27FC236}">
                <a16:creationId xmlns:a16="http://schemas.microsoft.com/office/drawing/2014/main" id="{8D18938D-4458-B030-082B-29950BC4BCFF}"/>
              </a:ext>
            </a:extLst>
          </p:cNvPr>
          <p:cNvSpPr>
            <a:spLocks noGrp="1" noChangeArrowheads="1"/>
          </p:cNvSpPr>
          <p:nvPr>
            <p:ph type="body" idx="1"/>
          </p:nvPr>
        </p:nvSpPr>
        <p:spPr/>
        <p:txBody>
          <a:bodyPr/>
          <a:lstStyle/>
          <a:p>
            <a:pPr eaLnBrk="1" hangingPunct="1"/>
            <a:endParaRPr lang="en-US" altLang="en-US"/>
          </a:p>
        </p:txBody>
      </p:sp>
      <p:pic>
        <p:nvPicPr>
          <p:cNvPr id="31748" name="Picture 5" descr="flag_640x480">
            <a:extLst>
              <a:ext uri="{FF2B5EF4-FFF2-40B4-BE49-F238E27FC236}">
                <a16:creationId xmlns:a16="http://schemas.microsoft.com/office/drawing/2014/main" id="{7002811A-D397-1CCE-4C0D-3360685DC0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9A1792C5-2739-D93F-517E-8956084CF2C0}"/>
              </a:ext>
            </a:extLst>
          </p:cNvPr>
          <p:cNvSpPr>
            <a:spLocks noGrp="1" noChangeArrowheads="1"/>
          </p:cNvSpPr>
          <p:nvPr>
            <p:ph type="title"/>
          </p:nvPr>
        </p:nvSpPr>
        <p:spPr/>
        <p:txBody>
          <a:bodyPr/>
          <a:lstStyle/>
          <a:p>
            <a:pPr algn="ctr"/>
            <a:br>
              <a:rPr lang="en-US" altLang="en-US" dirty="0"/>
            </a:br>
            <a:r>
              <a:rPr lang="en-US" altLang="en-US" b="1" dirty="0"/>
              <a:t>The BIG Picture</a:t>
            </a:r>
          </a:p>
        </p:txBody>
      </p:sp>
      <p:sp>
        <p:nvSpPr>
          <p:cNvPr id="3" name="Content Placeholder 2">
            <a:extLst>
              <a:ext uri="{FF2B5EF4-FFF2-40B4-BE49-F238E27FC236}">
                <a16:creationId xmlns:a16="http://schemas.microsoft.com/office/drawing/2014/main" id="{FDBD79BE-1D3E-2335-9F88-E11EF34ABF65}"/>
              </a:ext>
            </a:extLst>
          </p:cNvPr>
          <p:cNvSpPr>
            <a:spLocks noGrp="1"/>
          </p:cNvSpPr>
          <p:nvPr>
            <p:ph idx="1"/>
          </p:nvPr>
        </p:nvSpPr>
        <p:spPr/>
        <p:txBody>
          <a:bodyPr/>
          <a:lstStyle/>
          <a:p>
            <a:pPr>
              <a:defRPr/>
            </a:pPr>
            <a:endParaRPr lang="en-US"/>
          </a:p>
          <a:p>
            <a:pPr marL="0" indent="0" algn="ctr">
              <a:buFontTx/>
              <a:buNone/>
              <a:defRPr/>
            </a:pPr>
            <a:r>
              <a:rPr lang="en-US"/>
              <a:t>OSHA is proposing to update by replacing existing 29 CFR 1910.156, </a:t>
            </a:r>
          </a:p>
          <a:p>
            <a:pPr marL="0" indent="0" algn="ctr">
              <a:buFontTx/>
              <a:buNone/>
              <a:defRPr/>
            </a:pPr>
            <a:r>
              <a:rPr lang="en-US" u="sng"/>
              <a:t>Fire Brigades standard</a:t>
            </a:r>
            <a:endParaRPr lang="en-US"/>
          </a:p>
          <a:p>
            <a:pPr>
              <a:defRPr/>
            </a:pPr>
            <a:endParaRPr lang="en-US"/>
          </a:p>
          <a:p>
            <a:pPr marL="0" indent="0" algn="ctr">
              <a:buFontTx/>
              <a:buNone/>
              <a:defRPr/>
            </a:pPr>
            <a:r>
              <a:rPr lang="en-US"/>
              <a:t>Standard would be called</a:t>
            </a:r>
          </a:p>
          <a:p>
            <a:pPr marL="0" indent="0" algn="ctr">
              <a:buFontTx/>
              <a:buNone/>
              <a:defRPr/>
            </a:pPr>
            <a:r>
              <a:rPr lang="en-US" u="sng"/>
              <a:t>Emergency Response</a:t>
            </a:r>
          </a:p>
          <a:p>
            <a:pPr>
              <a:defRPr/>
            </a:pPr>
            <a:endParaRPr lang="en-US"/>
          </a:p>
          <a:p>
            <a:pPr>
              <a:defRPr/>
            </a:pP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820C00C8-B47F-1FCE-7470-575C81C8E22E}"/>
              </a:ext>
            </a:extLst>
          </p:cNvPr>
          <p:cNvSpPr>
            <a:spLocks noGrp="1" noChangeArrowheads="1"/>
          </p:cNvSpPr>
          <p:nvPr>
            <p:ph type="title"/>
          </p:nvPr>
        </p:nvSpPr>
        <p:spPr>
          <a:xfrm>
            <a:off x="23813" y="304800"/>
            <a:ext cx="8001000" cy="609600"/>
          </a:xfrm>
        </p:spPr>
        <p:txBody>
          <a:bodyPr/>
          <a:lstStyle/>
          <a:p>
            <a:pPr algn="ctr"/>
            <a:r>
              <a:rPr lang="en-US" altLang="en-US" b="1"/>
              <a:t>Who Would be Covered by </a:t>
            </a:r>
            <a:br>
              <a:rPr lang="en-US" altLang="en-US" b="1"/>
            </a:br>
            <a:r>
              <a:rPr lang="en-US" altLang="en-US" b="1" u="sng"/>
              <a:t>Emergency Response</a:t>
            </a:r>
            <a:r>
              <a:rPr lang="en-US" altLang="en-US" b="1"/>
              <a:t>?</a:t>
            </a:r>
            <a:endParaRPr lang="en-US" altLang="en-US" b="1" u="sng"/>
          </a:p>
        </p:txBody>
      </p:sp>
      <p:sp>
        <p:nvSpPr>
          <p:cNvPr id="3" name="Content Placeholder 2">
            <a:extLst>
              <a:ext uri="{FF2B5EF4-FFF2-40B4-BE49-F238E27FC236}">
                <a16:creationId xmlns:a16="http://schemas.microsoft.com/office/drawing/2014/main" id="{CD1B9487-A7F1-B473-6686-1C866D059B3F}"/>
              </a:ext>
            </a:extLst>
          </p:cNvPr>
          <p:cNvSpPr>
            <a:spLocks noGrp="1"/>
          </p:cNvSpPr>
          <p:nvPr>
            <p:ph idx="1"/>
          </p:nvPr>
        </p:nvSpPr>
        <p:spPr/>
        <p:txBody>
          <a:bodyPr/>
          <a:lstStyle/>
          <a:p>
            <a:pPr>
              <a:defRPr/>
            </a:pPr>
            <a:r>
              <a:rPr lang="en-US" dirty="0"/>
              <a:t>Entities currently covered by §1910.156 (firefighting service), </a:t>
            </a:r>
            <a:r>
              <a:rPr lang="en-US" u="sng" dirty="0"/>
              <a:t>expanding</a:t>
            </a:r>
            <a:r>
              <a:rPr lang="en-US" dirty="0"/>
              <a:t> to include entities that provide </a:t>
            </a:r>
            <a:r>
              <a:rPr lang="en-US" i="1" dirty="0"/>
              <a:t>technical</a:t>
            </a:r>
            <a:r>
              <a:rPr lang="en-US" dirty="0"/>
              <a:t> search &amp; rescue, and emergency medical service.</a:t>
            </a:r>
          </a:p>
          <a:p>
            <a:pPr marL="0" indent="0">
              <a:buNone/>
              <a:defRPr/>
            </a:pPr>
            <a:endParaRPr lang="en-US" dirty="0">
              <a:cs typeface="Arial"/>
            </a:endParaRPr>
          </a:p>
          <a:p>
            <a:pPr>
              <a:defRPr/>
            </a:pPr>
            <a:r>
              <a:rPr lang="en-US" dirty="0"/>
              <a:t>Firefighting, </a:t>
            </a:r>
            <a:r>
              <a:rPr lang="en-US" i="1" dirty="0"/>
              <a:t>technical</a:t>
            </a:r>
            <a:r>
              <a:rPr lang="en-US" dirty="0"/>
              <a:t> search &amp; rescue, and emergency medical service responders covered by State Plan states.</a:t>
            </a:r>
          </a:p>
          <a:p>
            <a:pPr marL="0" indent="0">
              <a:buFontTx/>
              <a:buNone/>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489FD-28CB-D2CE-A4A0-3B1FD73826CD}"/>
              </a:ext>
            </a:extLst>
          </p:cNvPr>
          <p:cNvSpPr>
            <a:spLocks noGrp="1"/>
          </p:cNvSpPr>
          <p:nvPr>
            <p:ph type="title"/>
          </p:nvPr>
        </p:nvSpPr>
        <p:spPr>
          <a:xfrm>
            <a:off x="-32502" y="314190"/>
            <a:ext cx="8001000" cy="609600"/>
          </a:xfrm>
        </p:spPr>
        <p:txBody>
          <a:bodyPr/>
          <a:lstStyle/>
          <a:p>
            <a:pPr algn="ctr"/>
            <a:r>
              <a:rPr lang="en-US" b="1" dirty="0">
                <a:cs typeface="Arial"/>
              </a:rPr>
              <a:t>Federal Agency OS&amp;H Programs</a:t>
            </a:r>
          </a:p>
        </p:txBody>
      </p:sp>
      <p:sp>
        <p:nvSpPr>
          <p:cNvPr id="3" name="Content Placeholder 2">
            <a:extLst>
              <a:ext uri="{FF2B5EF4-FFF2-40B4-BE49-F238E27FC236}">
                <a16:creationId xmlns:a16="http://schemas.microsoft.com/office/drawing/2014/main" id="{1B649A2F-D4DE-2A02-0A46-DE74642F91D5}"/>
              </a:ext>
            </a:extLst>
          </p:cNvPr>
          <p:cNvSpPr>
            <a:spLocks noGrp="1"/>
          </p:cNvSpPr>
          <p:nvPr>
            <p:ph idx="1"/>
          </p:nvPr>
        </p:nvSpPr>
        <p:spPr/>
        <p:txBody>
          <a:bodyPr/>
          <a:lstStyle/>
          <a:p>
            <a:pPr marL="0" indent="0">
              <a:buNone/>
            </a:pPr>
            <a:r>
              <a:rPr lang="en-US" sz="2800">
                <a:ea typeface="+mn-lt"/>
                <a:cs typeface="+mn-lt"/>
              </a:rPr>
              <a:t>Federal agency OS&amp;H programs must be consistent with OSHA standards, or agencies can develop their own standards for approval by the Secretary of Labor.</a:t>
            </a:r>
            <a:endParaRPr lang="en-US" sz="2800" i="1">
              <a:ea typeface="+mn-lt"/>
              <a:cs typeface="+mn-lt"/>
            </a:endParaRPr>
          </a:p>
          <a:p>
            <a:pPr marL="0" indent="0">
              <a:buNone/>
            </a:pPr>
            <a:endParaRPr lang="en-US" sz="2000" i="1" dirty="0">
              <a:ea typeface="+mn-lt"/>
              <a:cs typeface="+mn-lt"/>
            </a:endParaRPr>
          </a:p>
          <a:p>
            <a:pPr marL="0" indent="0">
              <a:buNone/>
            </a:pPr>
            <a:r>
              <a:rPr lang="en-US" sz="2000" i="1" dirty="0">
                <a:ea typeface="+mn-lt"/>
                <a:cs typeface="+mn-lt"/>
              </a:rPr>
              <a:t>Pursuant to section 19 of the OSH Act (29 U.S.C. 668) and Executive Order 12196, Federal agency occupational safety and health programs are established by each agency head and must be consistent with the standards promulgated under section 6 of the Act. Accordingly, Federal agencies must comply with all applicable section 6 standards unless an alternative standard is approved by the Secretary (see 29 CFR 1960.16 and 1960.17).</a:t>
            </a:r>
            <a:endParaRPr lang="en-US" sz="2000" i="1" dirty="0">
              <a:cs typeface="Arial"/>
            </a:endParaRPr>
          </a:p>
        </p:txBody>
      </p:sp>
    </p:spTree>
    <p:extLst>
      <p:ext uri="{BB962C8B-B14F-4D97-AF65-F5344CB8AC3E}">
        <p14:creationId xmlns:p14="http://schemas.microsoft.com/office/powerpoint/2010/main" val="567693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AD683-1F4C-B51C-4926-A01439717ED9}"/>
              </a:ext>
            </a:extLst>
          </p:cNvPr>
          <p:cNvSpPr>
            <a:spLocks noGrp="1"/>
          </p:cNvSpPr>
          <p:nvPr>
            <p:ph type="title"/>
          </p:nvPr>
        </p:nvSpPr>
        <p:spPr>
          <a:xfrm>
            <a:off x="0" y="362722"/>
            <a:ext cx="8001000" cy="314361"/>
          </a:xfrm>
        </p:spPr>
        <p:txBody>
          <a:bodyPr/>
          <a:lstStyle/>
          <a:p>
            <a:pPr algn="ctr"/>
            <a:r>
              <a:rPr lang="en-US" b="1" dirty="0">
                <a:cs typeface="Arial"/>
              </a:rPr>
              <a:t>Exclusions</a:t>
            </a:r>
          </a:p>
        </p:txBody>
      </p:sp>
      <p:sp>
        <p:nvSpPr>
          <p:cNvPr id="3" name="Content Placeholder 2">
            <a:extLst>
              <a:ext uri="{FF2B5EF4-FFF2-40B4-BE49-F238E27FC236}">
                <a16:creationId xmlns:a16="http://schemas.microsoft.com/office/drawing/2014/main" id="{151C68FF-70B5-5B38-9296-BCAFD38B2D93}"/>
              </a:ext>
            </a:extLst>
          </p:cNvPr>
          <p:cNvSpPr>
            <a:spLocks noGrp="1"/>
          </p:cNvSpPr>
          <p:nvPr>
            <p:ph idx="1"/>
          </p:nvPr>
        </p:nvSpPr>
        <p:spPr>
          <a:xfrm>
            <a:off x="457200" y="2158344"/>
            <a:ext cx="8229600" cy="4144963"/>
          </a:xfrm>
        </p:spPr>
        <p:txBody>
          <a:bodyPr/>
          <a:lstStyle/>
          <a:p>
            <a:pPr>
              <a:buFont typeface="Wingdings" panose="05000000000000000000" pitchFamily="2" charset="2"/>
              <a:buChar char="v"/>
            </a:pPr>
            <a:r>
              <a:rPr lang="en-US" sz="2800" dirty="0">
                <a:cs typeface="Arial"/>
              </a:rPr>
              <a:t>The proposed rule does not apply to activities covered by other OSHA rules:</a:t>
            </a:r>
          </a:p>
          <a:p>
            <a:pPr lvl="1">
              <a:buFont typeface="Arial"/>
              <a:buChar char="•"/>
            </a:pPr>
            <a:r>
              <a:rPr lang="en-US" dirty="0">
                <a:cs typeface="Arial"/>
              </a:rPr>
              <a:t>HAZWOPER - 29 CFR 1910.120 </a:t>
            </a:r>
            <a:r>
              <a:rPr lang="en-US" sz="2200" dirty="0">
                <a:cs typeface="Arial"/>
              </a:rPr>
              <a:t>(Proposal includes update for PPE to be consistent with NFPA 1990)</a:t>
            </a:r>
          </a:p>
          <a:p>
            <a:pPr lvl="1">
              <a:buFont typeface="Arial"/>
              <a:buChar char="•"/>
            </a:pPr>
            <a:r>
              <a:rPr lang="en-US" dirty="0">
                <a:cs typeface="Arial"/>
              </a:rPr>
              <a:t>Permit-Required Confined Spaces in General Industry – 29 CFR 1910.146</a:t>
            </a:r>
          </a:p>
          <a:p>
            <a:pPr>
              <a:buFont typeface="Wingdings" panose="05000000000000000000" pitchFamily="2" charset="2"/>
              <a:buChar char="v"/>
            </a:pPr>
            <a:r>
              <a:rPr lang="en-US" sz="2800" dirty="0">
                <a:cs typeface="Arial"/>
              </a:rPr>
              <a:t>It also does not apply to employees performing disaster site clean-up or recovery activities </a:t>
            </a:r>
            <a:r>
              <a:rPr lang="en-US" sz="2200" dirty="0">
                <a:cs typeface="Arial"/>
              </a:rPr>
              <a:t>(i.e., After the emergency nature of the incident has ended) </a:t>
            </a:r>
            <a:endParaRPr lang="en-US" sz="2200" dirty="0"/>
          </a:p>
        </p:txBody>
      </p:sp>
    </p:spTree>
    <p:extLst>
      <p:ext uri="{BB962C8B-B14F-4D97-AF65-F5344CB8AC3E}">
        <p14:creationId xmlns:p14="http://schemas.microsoft.com/office/powerpoint/2010/main" val="1355490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A0D30-1B78-E8BB-52D7-54757E64958A}"/>
              </a:ext>
            </a:extLst>
          </p:cNvPr>
          <p:cNvSpPr>
            <a:spLocks noGrp="1"/>
          </p:cNvSpPr>
          <p:nvPr>
            <p:ph type="title"/>
          </p:nvPr>
        </p:nvSpPr>
        <p:spPr/>
        <p:txBody>
          <a:bodyPr/>
          <a:lstStyle/>
          <a:p>
            <a:pPr algn="ctr"/>
            <a:br>
              <a:rPr lang="en-US"/>
            </a:br>
            <a:r>
              <a:rPr lang="en-US" b="1"/>
              <a:t>Clarifying terms for coverage</a:t>
            </a:r>
          </a:p>
        </p:txBody>
      </p:sp>
      <p:sp>
        <p:nvSpPr>
          <p:cNvPr id="3" name="Content Placeholder 2">
            <a:extLst>
              <a:ext uri="{FF2B5EF4-FFF2-40B4-BE49-F238E27FC236}">
                <a16:creationId xmlns:a16="http://schemas.microsoft.com/office/drawing/2014/main" id="{314C3B0A-9A9B-7F14-1C63-AB8E012AC31A}"/>
              </a:ext>
            </a:extLst>
          </p:cNvPr>
          <p:cNvSpPr>
            <a:spLocks noGrp="1"/>
          </p:cNvSpPr>
          <p:nvPr>
            <p:ph idx="1"/>
          </p:nvPr>
        </p:nvSpPr>
        <p:spPr/>
        <p:txBody>
          <a:bodyPr/>
          <a:lstStyle/>
          <a:p>
            <a:endParaRPr lang="en-US" dirty="0"/>
          </a:p>
          <a:p>
            <a:r>
              <a:rPr lang="en-US" u="sng" dirty="0"/>
              <a:t>Emergency Service Organizations</a:t>
            </a:r>
            <a:r>
              <a:rPr lang="en-US" dirty="0"/>
              <a:t> (ESO)</a:t>
            </a:r>
          </a:p>
          <a:p>
            <a:pPr lvl="1"/>
            <a:r>
              <a:rPr lang="en-US" dirty="0"/>
              <a:t>Provide emergency service as a primary function of the organization.</a:t>
            </a:r>
          </a:p>
          <a:p>
            <a:pPr lvl="2"/>
            <a:r>
              <a:rPr lang="en-US" dirty="0"/>
              <a:t>Firefighting</a:t>
            </a:r>
          </a:p>
          <a:p>
            <a:pPr lvl="2"/>
            <a:r>
              <a:rPr lang="en-US" dirty="0"/>
              <a:t>Emergency Medical Service (EMS)</a:t>
            </a:r>
          </a:p>
          <a:p>
            <a:pPr lvl="2"/>
            <a:r>
              <a:rPr lang="en-US" u="sng" dirty="0"/>
              <a:t>Technical</a:t>
            </a:r>
            <a:r>
              <a:rPr lang="en-US" dirty="0"/>
              <a:t> Search &amp; Rescue</a:t>
            </a:r>
          </a:p>
          <a:p>
            <a:pPr lvl="1"/>
            <a:r>
              <a:rPr lang="en-US" dirty="0"/>
              <a:t>Public and private entities.</a:t>
            </a:r>
          </a:p>
        </p:txBody>
      </p:sp>
    </p:spTree>
    <p:extLst>
      <p:ext uri="{BB962C8B-B14F-4D97-AF65-F5344CB8AC3E}">
        <p14:creationId xmlns:p14="http://schemas.microsoft.com/office/powerpoint/2010/main" val="1009248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B4833-F669-4528-68F8-7B957E28FE18}"/>
              </a:ext>
            </a:extLst>
          </p:cNvPr>
          <p:cNvSpPr>
            <a:spLocks noGrp="1"/>
          </p:cNvSpPr>
          <p:nvPr>
            <p:ph type="title"/>
          </p:nvPr>
        </p:nvSpPr>
        <p:spPr/>
        <p:txBody>
          <a:bodyPr/>
          <a:lstStyle/>
          <a:p>
            <a:pPr algn="ctr"/>
            <a:br>
              <a:rPr lang="en-US" dirty="0"/>
            </a:br>
            <a:r>
              <a:rPr lang="en-US" b="1" dirty="0"/>
              <a:t>Clarifying terms for coverage</a:t>
            </a:r>
          </a:p>
        </p:txBody>
      </p:sp>
      <p:sp>
        <p:nvSpPr>
          <p:cNvPr id="3" name="Content Placeholder 2">
            <a:extLst>
              <a:ext uri="{FF2B5EF4-FFF2-40B4-BE49-F238E27FC236}">
                <a16:creationId xmlns:a16="http://schemas.microsoft.com/office/drawing/2014/main" id="{FDC6F1C5-658F-7BD7-7BEC-929F6C981DFD}"/>
              </a:ext>
            </a:extLst>
          </p:cNvPr>
          <p:cNvSpPr>
            <a:spLocks noGrp="1"/>
          </p:cNvSpPr>
          <p:nvPr>
            <p:ph idx="1"/>
          </p:nvPr>
        </p:nvSpPr>
        <p:spPr/>
        <p:txBody>
          <a:bodyPr/>
          <a:lstStyle/>
          <a:p>
            <a:endParaRPr lang="en-US" dirty="0"/>
          </a:p>
          <a:p>
            <a:r>
              <a:rPr lang="en-US" u="sng" dirty="0"/>
              <a:t>Workplace Emergency Response Teams</a:t>
            </a:r>
            <a:r>
              <a:rPr lang="en-US" dirty="0"/>
              <a:t> (WERT). General industry (private entity) employers that provide:</a:t>
            </a:r>
          </a:p>
          <a:p>
            <a:pPr lvl="1"/>
            <a:r>
              <a:rPr lang="en-US" dirty="0"/>
              <a:t>Firefighting, Emergency Medical Service, </a:t>
            </a:r>
            <a:r>
              <a:rPr lang="en-US" i="1" dirty="0"/>
              <a:t>Technical</a:t>
            </a:r>
            <a:r>
              <a:rPr lang="en-US" dirty="0"/>
              <a:t> Search &amp; Rescue</a:t>
            </a:r>
          </a:p>
          <a:p>
            <a:r>
              <a:rPr lang="en-US" dirty="0"/>
              <a:t>Workers perform emergency service as a </a:t>
            </a:r>
            <a:r>
              <a:rPr lang="en-US" u="sng" dirty="0"/>
              <a:t>collateral duty </a:t>
            </a:r>
            <a:r>
              <a:rPr lang="en-US" dirty="0"/>
              <a:t>to regular job duties.</a:t>
            </a:r>
          </a:p>
        </p:txBody>
      </p:sp>
    </p:spTree>
    <p:extLst>
      <p:ext uri="{BB962C8B-B14F-4D97-AF65-F5344CB8AC3E}">
        <p14:creationId xmlns:p14="http://schemas.microsoft.com/office/powerpoint/2010/main" val="285982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7EE9CD33-15F9-EF94-6BB4-417D0DE4F814}"/>
              </a:ext>
            </a:extLst>
          </p:cNvPr>
          <p:cNvSpPr>
            <a:spLocks noGrp="1" noChangeArrowheads="1"/>
          </p:cNvSpPr>
          <p:nvPr>
            <p:ph type="title"/>
          </p:nvPr>
        </p:nvSpPr>
        <p:spPr/>
        <p:txBody>
          <a:bodyPr/>
          <a:lstStyle/>
          <a:p>
            <a:pPr algn="ctr"/>
            <a:br>
              <a:rPr lang="en-US" altLang="en-US"/>
            </a:br>
            <a:br>
              <a:rPr lang="en-US" altLang="en-US"/>
            </a:br>
            <a:r>
              <a:rPr lang="en-US" altLang="en-US" b="1"/>
              <a:t>Why is § 1910.156 </a:t>
            </a:r>
            <a:br>
              <a:rPr lang="en-US" altLang="en-US" b="1"/>
            </a:br>
            <a:r>
              <a:rPr lang="en-US" altLang="en-US" b="1"/>
              <a:t>Being Updated?</a:t>
            </a:r>
          </a:p>
        </p:txBody>
      </p:sp>
      <p:sp>
        <p:nvSpPr>
          <p:cNvPr id="12291" name="Content Placeholder 2">
            <a:extLst>
              <a:ext uri="{FF2B5EF4-FFF2-40B4-BE49-F238E27FC236}">
                <a16:creationId xmlns:a16="http://schemas.microsoft.com/office/drawing/2014/main" id="{AEEF3BCE-3C5A-85A7-6D7F-AF9B82F3AB32}"/>
              </a:ext>
            </a:extLst>
          </p:cNvPr>
          <p:cNvSpPr>
            <a:spLocks noGrp="1" noChangeArrowheads="1"/>
          </p:cNvSpPr>
          <p:nvPr>
            <p:ph idx="1"/>
          </p:nvPr>
        </p:nvSpPr>
        <p:spPr/>
        <p:txBody>
          <a:bodyPr/>
          <a:lstStyle/>
          <a:p>
            <a:pPr>
              <a:spcBef>
                <a:spcPts val="1400"/>
              </a:spcBef>
              <a:spcAft>
                <a:spcPts val="1400"/>
              </a:spcAft>
            </a:pPr>
            <a:r>
              <a:rPr lang="en-US" altLang="en-US"/>
              <a:t>Current §1910.156 was promulgated in 1980 with only minor revisions since then.</a:t>
            </a:r>
            <a:endParaRPr lang="en-US">
              <a:cs typeface="Arial"/>
            </a:endParaRPr>
          </a:p>
          <a:p>
            <a:pPr>
              <a:spcAft>
                <a:spcPts val="1400"/>
              </a:spcAft>
            </a:pPr>
            <a:r>
              <a:rPr lang="en-US" altLang="en-US"/>
              <a:t>Does not address the full range of hazards facing emergency responders.</a:t>
            </a:r>
            <a:endParaRPr lang="en-US" altLang="en-US">
              <a:cs typeface="Arial"/>
            </a:endParaRPr>
          </a:p>
          <a:p>
            <a:pPr>
              <a:spcAft>
                <a:spcPts val="1400"/>
              </a:spcAft>
            </a:pPr>
            <a:r>
              <a:rPr lang="en-US" altLang="en-US"/>
              <a:t>Lags behind changes in protective equipment performance, national consensus standards &amp; industry practices.</a:t>
            </a:r>
            <a:endParaRPr lang="en-US" altLang="en-US">
              <a:cs typeface="Aria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612DA5098B0CC49A79F33DBF2E882A1" ma:contentTypeVersion="12" ma:contentTypeDescription="Create a new document." ma:contentTypeScope="" ma:versionID="9583ac6167d9311f176452bfbb11f369">
  <xsd:schema xmlns:xsd="http://www.w3.org/2001/XMLSchema" xmlns:xs="http://www.w3.org/2001/XMLSchema" xmlns:p="http://schemas.microsoft.com/office/2006/metadata/properties" xmlns:ns2="131b8e76-11ea-490b-96b2-b0b66fe5f25c" xmlns:ns3="cb3c2933-845b-4672-a7df-9fdc3aea3c05" targetNamespace="http://schemas.microsoft.com/office/2006/metadata/properties" ma:root="true" ma:fieldsID="abd361cd0e1e634daa13b2f73785045b" ns2:_="" ns3:_="">
    <xsd:import namespace="131b8e76-11ea-490b-96b2-b0b66fe5f25c"/>
    <xsd:import namespace="cb3c2933-845b-4672-a7df-9fdc3aea3c05"/>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element ref="ns2:Receiv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1b8e76-11ea-490b-96b2-b0b66fe5f2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5a8d78b-6148-4bf1-92dd-b4f00782c405"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SearchProperties" ma:index="18" nillable="true" ma:displayName="MediaServiceSearchProperties" ma:hidden="true" ma:internalName="MediaServiceSearchProperties" ma:readOnly="true">
      <xsd:simpleType>
        <xsd:restriction base="dms:Note"/>
      </xsd:simpleType>
    </xsd:element>
    <xsd:element name="Received" ma:index="19" nillable="true" ma:displayName="Received" ma:format="DateOnly" ma:internalName="Received">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cb3c2933-845b-4672-a7df-9fdc3aea3c05"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5a1585f2-6f99-457f-a5c6-ed22bef5c0c9}" ma:internalName="TaxCatchAll" ma:showField="CatchAllData" ma:web="cb3c2933-845b-4672-a7df-9fdc3aea3c05">
      <xsd:complexType>
        <xsd:complexContent>
          <xsd:extension base="dms:MultiChoiceLookup">
            <xsd:sequence>
              <xsd:element name="Value" type="dms:Lookup" maxOccurs="unbounded" minOccurs="0" nillable="true"/>
            </xsd:sequence>
          </xsd:extension>
        </xsd:complexContent>
      </xsd:complexType>
    </xsd:element>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31b8e76-11ea-490b-96b2-b0b66fe5f25c">
      <Terms xmlns="http://schemas.microsoft.com/office/infopath/2007/PartnerControls"/>
    </lcf76f155ced4ddcb4097134ff3c332f>
    <TaxCatchAll xmlns="cb3c2933-845b-4672-a7df-9fdc3aea3c05" xsi:nil="true"/>
    <SharedWithUsers xmlns="cb3c2933-845b-4672-a7df-9fdc3aea3c05">
      <UserInfo>
        <DisplayName>Long, Lisa - OSHA</DisplayName>
        <AccountId>44</AccountId>
        <AccountType/>
      </UserInfo>
      <UserInfo>
        <DisplayName>Hagemann, Mark - OSHA</DisplayName>
        <AccountId>15</AccountId>
        <AccountType/>
      </UserInfo>
    </SharedWithUsers>
    <Received xmlns="131b8e76-11ea-490b-96b2-b0b66fe5f25c" xsi:nil="true"/>
  </documentManagement>
</p:properties>
</file>

<file path=customXml/itemProps1.xml><?xml version="1.0" encoding="utf-8"?>
<ds:datastoreItem xmlns:ds="http://schemas.openxmlformats.org/officeDocument/2006/customXml" ds:itemID="{5245FCDA-EBB0-4BF1-8868-53D61BEA2832}">
  <ds:schemaRefs>
    <ds:schemaRef ds:uri="http://schemas.microsoft.com/sharepoint/v3/contenttype/forms"/>
  </ds:schemaRefs>
</ds:datastoreItem>
</file>

<file path=customXml/itemProps2.xml><?xml version="1.0" encoding="utf-8"?>
<ds:datastoreItem xmlns:ds="http://schemas.openxmlformats.org/officeDocument/2006/customXml" ds:itemID="{5469D9E7-2561-4C4B-8EE0-BE7BAD7EDE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31b8e76-11ea-490b-96b2-b0b66fe5f25c"/>
    <ds:schemaRef ds:uri="cb3c2933-845b-4672-a7df-9fdc3aea3c0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5110A5D-9D01-4DC9-A494-6C94CA7003E8}">
  <ds:schemaRefs>
    <ds:schemaRef ds:uri="http://purl.org/dc/elements/1.1/"/>
    <ds:schemaRef ds:uri="cb3c2933-845b-4672-a7df-9fdc3aea3c05"/>
    <ds:schemaRef ds:uri="http://schemas.openxmlformats.org/package/2006/metadata/core-properties"/>
    <ds:schemaRef ds:uri="http://purl.org/dc/terms/"/>
    <ds:schemaRef ds:uri="http://schemas.microsoft.com/office/2006/documentManagement/types"/>
    <ds:schemaRef ds:uri="http://schemas.microsoft.com/office/2006/metadata/properties"/>
    <ds:schemaRef ds:uri="http://schemas.microsoft.com/office/infopath/2007/PartnerControls"/>
    <ds:schemaRef ds:uri="131b8e76-11ea-490b-96b2-b0b66fe5f25c"/>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6</TotalTime>
  <Words>1373</Words>
  <Application>Microsoft Office PowerPoint</Application>
  <PresentationFormat>On-screen Show (4:3)</PresentationFormat>
  <Paragraphs>157</Paragraphs>
  <Slides>23</Slides>
  <Notes>8</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23</vt:i4>
      </vt:variant>
    </vt:vector>
  </HeadingPairs>
  <TitlesOfParts>
    <vt:vector size="28" baseType="lpstr">
      <vt:lpstr>Arial</vt:lpstr>
      <vt:lpstr>Calibri</vt:lpstr>
      <vt:lpstr>Wingdings</vt:lpstr>
      <vt:lpstr>Default Design</vt:lpstr>
      <vt:lpstr>1_Default Design</vt:lpstr>
      <vt:lpstr>Emergency Response-Proposed Rule   Small Business Labor Safety Roundtable</vt:lpstr>
      <vt:lpstr>Presented by:</vt:lpstr>
      <vt:lpstr> The BIG Picture</vt:lpstr>
      <vt:lpstr>Who Would be Covered by  Emergency Response?</vt:lpstr>
      <vt:lpstr>Federal Agency OS&amp;H Programs</vt:lpstr>
      <vt:lpstr>Exclusions</vt:lpstr>
      <vt:lpstr> Clarifying terms for coverage</vt:lpstr>
      <vt:lpstr> Clarifying terms for coverage</vt:lpstr>
      <vt:lpstr>  Why is § 1910.156  Being Updated?</vt:lpstr>
      <vt:lpstr> Updated Standard Would</vt:lpstr>
      <vt:lpstr> Steps Up to Now</vt:lpstr>
      <vt:lpstr> NACOSH Subcommittee</vt:lpstr>
      <vt:lpstr>NACOSH Subcommittee  Members</vt:lpstr>
      <vt:lpstr> Regulatory Approach of the Proposed Rule</vt:lpstr>
      <vt:lpstr>Outline of the  Federal Register Notice </vt:lpstr>
      <vt:lpstr> Outline of the Proposed Rule</vt:lpstr>
      <vt:lpstr> Outline of the Proposed Rule</vt:lpstr>
      <vt:lpstr> Outline of the Proposed Rule</vt:lpstr>
      <vt:lpstr> Preliminary Economic Analysis</vt:lpstr>
      <vt:lpstr> Opportunities for Public Comment</vt:lpstr>
      <vt:lpstr>Rulemaking Webpage</vt:lpstr>
      <vt:lpstr>We need your help!!</vt:lpstr>
      <vt:lpstr>PowerPoint Presentation</vt:lpstr>
    </vt:vector>
  </TitlesOfParts>
  <Company>OSHA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OSHA</dc:creator>
  <cp:lastModifiedBy>Lundegren, Bruce E.</cp:lastModifiedBy>
  <cp:revision>56</cp:revision>
  <cp:lastPrinted>2019-01-30T21:37:33Z</cp:lastPrinted>
  <dcterms:created xsi:type="dcterms:W3CDTF">2006-10-11T18:14:36Z</dcterms:created>
  <dcterms:modified xsi:type="dcterms:W3CDTF">2024-03-25T15:07:11Z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0x0101003612DA5098B0CC49A79F33DBF2E882A1</vt:lpwstr>
  </property>
  <property fmtid="{D5CDD505-2E9C-101B-9397-08002B2CF9AE}" pid="3" name="lcf76f155ced4ddcb4097134ff3c332f">
    <vt:lpwstr/>
  </property>
  <property fmtid="{D5CDD505-2E9C-101B-9397-08002B2CF9AE}" pid="4" name="TaxCatchAll">
    <vt:lpwstr/>
  </property>
  <property fmtid="{D5CDD505-2E9C-101B-9397-08002B2CF9AE}" pid="5" name="MediaServiceImageTags">
    <vt:lpwstr/>
  </property>
</Properties>
</file>